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88" r:id="rId4"/>
    <p:sldId id="267" r:id="rId5"/>
    <p:sldId id="266" r:id="rId6"/>
    <p:sldId id="289" r:id="rId7"/>
    <p:sldId id="293" r:id="rId8"/>
    <p:sldId id="291" r:id="rId9"/>
    <p:sldId id="292" r:id="rId10"/>
    <p:sldId id="281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294" r:id="rId20"/>
    <p:sldId id="295" r:id="rId21"/>
  </p:sldIdLst>
  <p:sldSz cx="12192000" cy="6858000"/>
  <p:notesSz cx="6858000" cy="9144000"/>
  <p:embeddedFontLst>
    <p:embeddedFont>
      <p:font typeface="Source Sans Pro ExtraLight" panose="020B0303030403020204" pitchFamily="34" charset="0"/>
      <p:regular r:id="rId22"/>
      <p: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민지" initials="최" lastIdx="1" clrIdx="0">
    <p:extLst>
      <p:ext uri="{19B8F6BF-5375-455C-9EA6-DF929625EA0E}">
        <p15:presenceInfo xmlns:p15="http://schemas.microsoft.com/office/powerpoint/2012/main" userId="최민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3C0F1"/>
    <a:srgbClr val="C3C0F2"/>
    <a:srgbClr val="B8B4EE"/>
    <a:srgbClr val="DDDBF7"/>
    <a:srgbClr val="9892E6"/>
    <a:srgbClr val="CECBF4"/>
    <a:srgbClr val="F2CDAA"/>
    <a:srgbClr val="B4B1ED"/>
    <a:srgbClr val="746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4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50" y="114"/>
      </p:cViewPr>
      <p:guideLst>
        <p:guide orient="horz" pos="2183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 일권" userId="7f981300d7faa642" providerId="LiveId" clId="{2A55241A-ECD3-4852-A21B-86B27A327752}"/>
    <pc:docChg chg="modSld">
      <pc:chgData name="윤 일권" userId="7f981300d7faa642" providerId="LiveId" clId="{2A55241A-ECD3-4852-A21B-86B27A327752}" dt="2022-05-05T09:54:50.028" v="1" actId="20577"/>
      <pc:docMkLst>
        <pc:docMk/>
      </pc:docMkLst>
      <pc:sldChg chg="modSp mod">
        <pc:chgData name="윤 일권" userId="7f981300d7faa642" providerId="LiveId" clId="{2A55241A-ECD3-4852-A21B-86B27A327752}" dt="2022-05-05T09:54:50.028" v="1" actId="20577"/>
        <pc:sldMkLst>
          <pc:docMk/>
          <pc:sldMk cId="1584248490" sldId="303"/>
        </pc:sldMkLst>
        <pc:spChg chg="mod">
          <ac:chgData name="윤 일권" userId="7f981300d7faa642" providerId="LiveId" clId="{2A55241A-ECD3-4852-A21B-86B27A327752}" dt="2022-05-05T09:54:50.028" v="1" actId="20577"/>
          <ac:spMkLst>
            <pc:docMk/>
            <pc:sldMk cId="1584248490" sldId="303"/>
            <ac:spMk id="8" creationId="{475D6D11-B3F2-8DCD-AF01-BD6A39E07C69}"/>
          </ac:spMkLst>
        </pc:spChg>
        <pc:picChg chg="mod">
          <ac:chgData name="윤 일권" userId="7f981300d7faa642" providerId="LiveId" clId="{2A55241A-ECD3-4852-A21B-86B27A327752}" dt="2022-05-05T09:54:41.996" v="0" actId="14861"/>
          <ac:picMkLst>
            <pc:docMk/>
            <pc:sldMk cId="1584248490" sldId="303"/>
            <ac:picMk id="9" creationId="{54BAB3A1-D82F-A23F-61EE-DD8C2358438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  <a:cs typeface="+mn-cs"/>
              </a:defRPr>
            </a:pPr>
            <a:r>
              <a:rPr lang="ko-KR" altLang="en-US" sz="1400" b="1" dirty="0" err="1"/>
              <a:t>맵씨</a:t>
            </a:r>
            <a:r>
              <a:rPr lang="en-US" altLang="ko-KR" sz="1400" b="1" dirty="0"/>
              <a:t>(Map</a:t>
            </a:r>
            <a:r>
              <a:rPr lang="en-US" altLang="ko-KR" sz="1400" b="1" baseline="0" dirty="0"/>
              <a:t> </a:t>
            </a:r>
            <a:r>
              <a:rPr lang="en-US" altLang="ko-KR" sz="1400" b="1" baseline="0" dirty="0" err="1"/>
              <a:t>Siheung</a:t>
            </a:r>
            <a:r>
              <a:rPr lang="en-US" altLang="ko-KR" sz="1400" b="1" baseline="0" dirty="0"/>
              <a:t> See</a:t>
            </a:r>
            <a:r>
              <a:rPr lang="en-US" altLang="ko-KR" sz="1400" b="1" dirty="0"/>
              <a:t>)</a:t>
            </a:r>
            <a:endParaRPr lang="ko-KR" sz="1400" b="1" dirty="0"/>
          </a:p>
        </c:rich>
      </c:tx>
      <c:layout>
        <c:manualLayout>
          <c:xMode val="edge"/>
          <c:yMode val="edge"/>
          <c:x val="0.43676273190600151"/>
          <c:y val="2.5909735174964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6673672371116247"/>
          <c:y val="0.2115358165536346"/>
          <c:w val="0.52325887438194019"/>
          <c:h val="0.73683529585976371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맵씨(앱) 출시</c:v>
                </c:pt>
              </c:strCache>
            </c:strRef>
          </c:tx>
          <c:spPr>
            <a:solidFill>
              <a:srgbClr val="746CDE">
                <a:alpha val="25098"/>
              </a:srgb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시흥시 홍보</c:v>
                </c:pt>
                <c:pt idx="1">
                  <c:v>시흥시 방문객 증가</c:v>
                </c:pt>
                <c:pt idx="2">
                  <c:v>실제 방문객 리뷰로 인한 신뢰성</c:v>
                </c:pt>
                <c:pt idx="3">
                  <c:v>시흥시 재방문율</c:v>
                </c:pt>
                <c:pt idx="4">
                  <c:v>시흥시 인프라
인식개선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32</c:v>
                </c:pt>
                <c:pt idx="2">
                  <c:v>35</c:v>
                </c:pt>
                <c:pt idx="3">
                  <c:v>25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59-437D-9A93-416ED021A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621216"/>
        <c:axId val="195745072"/>
      </c:radarChart>
      <c:catAx>
        <c:axId val="19962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  <a:cs typeface="+mn-cs"/>
              </a:defRPr>
            </a:pPr>
            <a:endParaRPr lang="ko-KR"/>
          </a:p>
        </c:txPr>
        <c:crossAx val="195745072"/>
        <c:crosses val="autoZero"/>
        <c:auto val="1"/>
        <c:lblAlgn val="ctr"/>
        <c:lblOffset val="100"/>
        <c:noMultiLvlLbl val="0"/>
      </c:catAx>
      <c:valAx>
        <c:axId val="19574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  <a:cs typeface="+mn-cs"/>
              </a:defRPr>
            </a:pPr>
            <a:endParaRPr lang="ko-KR"/>
          </a:p>
        </c:txPr>
        <c:crossAx val="19962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7.2352317401388061E-2"/>
          <c:y val="0.10359888069614567"/>
          <c:w val="0.23730765848301402"/>
          <c:h val="4.59749718206858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옛날사진관1" panose="02020600000000000000" pitchFamily="18" charset="-127"/>
          <a:ea typeface="a옛날사진관1" panose="02020600000000000000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97070-82D5-4EB5-B0DE-BCB15D0CF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373FE5-F591-4BAD-9709-1CD846EA9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625218-898A-45B8-BF16-6DD6CAD9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3F12D-58B7-4E94-8A6A-794CA3CE9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92FCD-D3BD-4A00-8BFB-0EF97344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73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F584B-C13A-475D-A538-ACB2441F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0718FD-D950-4721-95A4-BA07E3A16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BEAC3-8545-43C0-AEDB-CC3662B9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048D9-FE90-4B7D-AB4E-BF25E499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9888A-05CC-4EF8-A11A-223E0C6F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5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80A1F8-7CD4-4E25-8D3F-DD585318C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C64191-7ADE-4562-92F5-CA7401709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F08C7-961F-4C09-98DC-D6FFC4B4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DA50F-69A8-485A-89C1-5C3F3119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17D0C-9F35-4951-BF39-E23B50B0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51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4AF49-8947-4C52-81EF-BBFB8A82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2DE87-5391-4788-B157-F1112190C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403B2-F9D0-4838-8FF9-0E090FE1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C6033-87A9-4D02-B053-CCBD297C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3CCF8-2B28-4359-B34F-3398269A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84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C9F96-42BD-4E59-A944-F208184C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1CD361-5D78-4425-9D9F-A62A4FED4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FB662-B9F8-419B-844C-CA54F605C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1B98-F6EA-4FEC-83D7-9BF09964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F8FC0-8FC8-4E71-9D02-DE2EF9ED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79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CFA08-A586-49FD-A292-BCB76462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FE342-145E-45C9-B469-260E65F1F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005867-F24F-4BC7-90ED-BFB663EBC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7E9BD-A663-45B3-9D46-3291C452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32D5E-28D9-4D48-B6E3-54D77804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3B7A2D-FB02-4B7E-AEAC-5C156367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53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E8E55-B35D-4648-A4A5-5BB49ACD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64D623-1D63-4627-8D96-F220F5041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42F40A-ABA0-4AFB-9E56-8C550529B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ABA92E-39DE-4C46-A85E-3865B2091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02D484-679C-436D-A37A-2A12C5C0C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C013AF-643F-41CA-B33D-7B8C5F27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505B4C-4D51-42FB-A4A3-A7132282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E8ECE5-7539-4750-9239-7E7B3D59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4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5970E-3539-4EB2-9B88-16B4A700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BF9603-ACBB-4F4D-9054-B7570E8A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72CEA-CC40-44AF-B6E1-F3933216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3C16B8-9CBF-4F9C-90DF-7D6AF9D6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62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F9F2A3-967E-45A2-9735-FAE7B32A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3B52EF-D7D5-43E2-A31A-F3F598A9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E1DFD-6BD2-4501-BAC9-66A8591C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8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7C081-EFFF-4E18-829D-1D67B8757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7DD443-4117-453E-B8CD-8FF5B07F1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A3A2D-DD3E-41DE-9565-BD2899A28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3A7968-9EB6-4EE0-9521-84CF4C0D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4C17F4-3260-498F-82A6-E09DC9C4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F320D-05B0-4AD4-A20B-0B765A59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3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18177-AAC5-4E8A-B7C9-76A00DFE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D1A4CB-A476-4165-95BF-7D92EF7DB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E84D80-EE37-4A09-9338-CCE7A0A11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07861-C7DD-463A-A6A9-69523B1F3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86A193-12CF-4444-9CC8-A7940544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551BD-B777-41F6-BA71-98FE4D28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90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CD77CB-B60E-4405-A777-1E17FC8E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AEBD9-55C1-42FD-BC52-8930E544B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81037-6858-4A0A-926B-FAD2015F2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411D6-642D-4D4E-8261-8F8BF2FE41AC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6885EF-E5F3-41A9-A50F-301BEE17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20F363-A8D1-42CF-888B-C39D7EF6F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A2169-6C1F-4B66-9D37-24130961C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1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3B738A-92A3-45B9-8F62-2C546A18A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6" t="13415" b="13649"/>
          <a:stretch/>
        </p:blipFill>
        <p:spPr>
          <a:xfrm>
            <a:off x="0" y="0"/>
            <a:ext cx="3377624" cy="68580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78F4732D-CC57-4A68-86A5-F7F41A9482C3}"/>
              </a:ext>
            </a:extLst>
          </p:cNvPr>
          <p:cNvSpPr txBox="1"/>
          <p:nvPr/>
        </p:nvSpPr>
        <p:spPr>
          <a:xfrm>
            <a:off x="6105142" y="2551837"/>
            <a:ext cx="54184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나만의 시흥 테마지도 </a:t>
            </a:r>
            <a:endParaRPr lang="en-US" altLang="ko-KR" sz="3600" b="1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36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제작 및 공유 앱 </a:t>
            </a:r>
            <a:endParaRPr lang="en-US" altLang="ko-KR" sz="3600" b="1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3600" b="1" dirty="0" err="1">
                <a:solidFill>
                  <a:srgbClr val="C3C0F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맵씨</a:t>
            </a:r>
            <a:r>
              <a:rPr lang="en-US" altLang="ko-KR" sz="3600" b="1" dirty="0">
                <a:solidFill>
                  <a:srgbClr val="C3C0F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(MAP </a:t>
            </a:r>
            <a:r>
              <a:rPr lang="en-US" altLang="ko-KR" sz="3600" b="1" dirty="0" err="1">
                <a:solidFill>
                  <a:srgbClr val="C3C0F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Siheung</a:t>
            </a:r>
            <a:r>
              <a:rPr lang="en-US" altLang="ko-KR" sz="3600" b="1" dirty="0">
                <a:solidFill>
                  <a:srgbClr val="C3C0F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See)</a:t>
            </a:r>
            <a:endParaRPr lang="ko-KR" altLang="en-US" sz="3600" b="1" dirty="0">
              <a:solidFill>
                <a:srgbClr val="C3C0F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F8BF7522-9C2F-426D-9B38-DE3A91E86CE5}"/>
              </a:ext>
            </a:extLst>
          </p:cNvPr>
          <p:cNvCxnSpPr/>
          <p:nvPr/>
        </p:nvCxnSpPr>
        <p:spPr>
          <a:xfrm>
            <a:off x="5800039" y="2551837"/>
            <a:ext cx="0" cy="16621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D146291E-4F32-4D9D-873D-26574A7AFA53}"/>
              </a:ext>
            </a:extLst>
          </p:cNvPr>
          <p:cNvSpPr txBox="1"/>
          <p:nvPr/>
        </p:nvSpPr>
        <p:spPr>
          <a:xfrm>
            <a:off x="3479577" y="2551837"/>
            <a:ext cx="20153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모바일 프로그래밍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r"/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오에이치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(OH)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r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2019158044 </a:t>
            </a:r>
            <a:r>
              <a:rPr lang="ko-KR" altLang="en-US" sz="14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윤일권</a:t>
            </a:r>
            <a:endParaRPr lang="en-US" altLang="ko-KR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2019150048 </a:t>
            </a:r>
            <a:r>
              <a:rPr lang="ko-KR" altLang="en-US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김현진</a:t>
            </a:r>
            <a:endParaRPr lang="en-US" altLang="ko-KR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2020158044 </a:t>
            </a:r>
            <a:r>
              <a:rPr lang="ko-KR" altLang="en-US" sz="14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김원빈</a:t>
            </a:r>
            <a:endParaRPr lang="en-US" altLang="ko-KR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2020314009 </a:t>
            </a:r>
            <a:r>
              <a:rPr lang="ko-KR" altLang="en-US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박희경</a:t>
            </a:r>
            <a:endParaRPr lang="en-US" altLang="ko-KR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45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3D383E-1097-4349-8A39-F51DFD5C1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33333" t="4603" b="3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6F7E0-D0EC-4D13-B65E-51F525AD7EBB}"/>
              </a:ext>
            </a:extLst>
          </p:cNvPr>
          <p:cNvSpPr txBox="1"/>
          <p:nvPr/>
        </p:nvSpPr>
        <p:spPr>
          <a:xfrm>
            <a:off x="2667048" y="3319291"/>
            <a:ext cx="7343677" cy="1092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spc="5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ECBF4"/>
                </a:highlight>
                <a:latin typeface="a옛날사진관1" panose="02020600000000000000" pitchFamily="18" charset="-127"/>
                <a:ea typeface="a옛날사진관1" panose="02020600000000000000" pitchFamily="18" charset="-127"/>
              </a:rPr>
              <a:t>진솔</a:t>
            </a:r>
            <a:r>
              <a:rPr lang="ko-KR" altLang="en-US" sz="23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한 리뷰와 다수의 사용자가 시흥의 매력을 </a:t>
            </a:r>
            <a:r>
              <a:rPr lang="ko-KR" altLang="en-US" sz="2300" spc="5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ECBF4"/>
                </a:highlight>
                <a:latin typeface="a옛날사진관1" panose="02020600000000000000" pitchFamily="18" charset="-127"/>
                <a:ea typeface="a옛날사진관1" panose="02020600000000000000" pitchFamily="18" charset="-127"/>
              </a:rPr>
              <a:t>공유</a:t>
            </a:r>
            <a:r>
              <a:rPr lang="ko-KR" altLang="en-US" sz="23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하여</a:t>
            </a:r>
          </a:p>
          <a:p>
            <a:pPr algn="ctr">
              <a:lnSpc>
                <a:spcPct val="150000"/>
              </a:lnSpc>
            </a:pPr>
            <a:r>
              <a:rPr lang="ko-KR" altLang="en-US" sz="2300" spc="5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ECBF4"/>
                </a:highlight>
                <a:latin typeface="a옛날사진관1" panose="02020600000000000000" pitchFamily="18" charset="-127"/>
                <a:ea typeface="a옛날사진관1" panose="02020600000000000000" pitchFamily="18" charset="-127"/>
              </a:rPr>
              <a:t>지역 경제 성장</a:t>
            </a:r>
            <a:r>
              <a:rPr lang="ko-KR" altLang="en-US" sz="23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 및 </a:t>
            </a:r>
            <a:r>
              <a:rPr lang="ko-KR" altLang="en-US" sz="2300" spc="5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ECBF4"/>
                </a:highlight>
                <a:latin typeface="a옛날사진관1" panose="02020600000000000000" pitchFamily="18" charset="-127"/>
                <a:ea typeface="a옛날사진관1" panose="02020600000000000000" pitchFamily="18" charset="-127"/>
              </a:rPr>
              <a:t>시흥 인식 개선</a:t>
            </a:r>
            <a:r>
              <a:rPr lang="ko-KR" altLang="en-US" sz="23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 목표</a:t>
            </a:r>
            <a:endParaRPr lang="en-US" altLang="ko-KR" sz="2300" spc="50" dirty="0">
              <a:solidFill>
                <a:schemeClr val="tx1">
                  <a:lumMod val="75000"/>
                  <a:lumOff val="2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865D2B-0201-4FC7-8804-8DB636029A81}"/>
              </a:ext>
            </a:extLst>
          </p:cNvPr>
          <p:cNvSpPr/>
          <p:nvPr/>
        </p:nvSpPr>
        <p:spPr>
          <a:xfrm>
            <a:off x="5513541" y="1260351"/>
            <a:ext cx="713038" cy="704675"/>
          </a:xfrm>
          <a:prstGeom prst="ellipse">
            <a:avLst/>
          </a:prstGeom>
          <a:solidFill>
            <a:srgbClr val="746CD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DA6659F-AFEC-4C52-95F3-0B08A0EF0644}"/>
              </a:ext>
            </a:extLst>
          </p:cNvPr>
          <p:cNvSpPr/>
          <p:nvPr/>
        </p:nvSpPr>
        <p:spPr>
          <a:xfrm>
            <a:off x="5870060" y="1491617"/>
            <a:ext cx="713038" cy="704675"/>
          </a:xfrm>
          <a:prstGeom prst="ellipse">
            <a:avLst/>
          </a:prstGeom>
          <a:solidFill>
            <a:srgbClr val="746CD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FF2E4FB-618A-4C70-83F4-B957111A6D01}"/>
              </a:ext>
            </a:extLst>
          </p:cNvPr>
          <p:cNvSpPr/>
          <p:nvPr/>
        </p:nvSpPr>
        <p:spPr>
          <a:xfrm>
            <a:off x="5870059" y="894340"/>
            <a:ext cx="937657" cy="932268"/>
          </a:xfrm>
          <a:prstGeom prst="ellipse">
            <a:avLst/>
          </a:prstGeom>
          <a:solidFill>
            <a:srgbClr val="746CD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1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07ACB-AD9C-4877-B33E-207774560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-1" t="4860" r="66664" b="3070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D03A9-A6CD-408E-B31A-94E0C8368C11}"/>
              </a:ext>
            </a:extLst>
          </p:cNvPr>
          <p:cNvSpPr txBox="1"/>
          <p:nvPr/>
        </p:nvSpPr>
        <p:spPr>
          <a:xfrm>
            <a:off x="830428" y="553832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03.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주요 기능 </a:t>
            </a:r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(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스토리보드</a:t>
            </a:r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)</a:t>
            </a:r>
            <a:endParaRPr lang="ko-KR" altLang="en-US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AD2889-1A50-434B-8922-02AB51FE055D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C811D10-156B-44C2-A345-CA0D2DCE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9" y="1035168"/>
            <a:ext cx="11277430" cy="57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238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07ACB-AD9C-4877-B33E-207774560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-1" t="4860" r="66664" b="3070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D03A9-A6CD-408E-B31A-94E0C8368C11}"/>
              </a:ext>
            </a:extLst>
          </p:cNvPr>
          <p:cNvSpPr txBox="1"/>
          <p:nvPr/>
        </p:nvSpPr>
        <p:spPr>
          <a:xfrm>
            <a:off x="830428" y="553832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03.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주요 기능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AD2889-1A50-434B-8922-02AB51FE055D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7403B4B-927E-A962-D43A-41117290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75" y="1026094"/>
            <a:ext cx="3771900" cy="549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0095BA-09CE-3DD2-A5FD-22A89C3BA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138" y="980266"/>
            <a:ext cx="809625" cy="4638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57EDA7-593C-733D-D3DD-19DA71CB9FA2}"/>
              </a:ext>
            </a:extLst>
          </p:cNvPr>
          <p:cNvSpPr txBox="1"/>
          <p:nvPr/>
        </p:nvSpPr>
        <p:spPr>
          <a:xfrm>
            <a:off x="6296402" y="910996"/>
            <a:ext cx="284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&lt;Main Page&gt;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17E607-7045-EBCA-57AF-6E93F55A654B}"/>
              </a:ext>
            </a:extLst>
          </p:cNvPr>
          <p:cNvSpPr txBox="1"/>
          <p:nvPr/>
        </p:nvSpPr>
        <p:spPr>
          <a:xfrm>
            <a:off x="6186627" y="1507744"/>
            <a:ext cx="4337600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Menu bar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홈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프로필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설명으로 페이지 이동과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로그아웃 버튼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검색 기능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원하는 장소 검색기능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검색페이지로 이동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테마 리스트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테마 목록들을 나열한 리스트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태그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테마 리스트에 나열할 테마들을 종류별로 나열한 태그버튼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090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07ACB-AD9C-4877-B33E-207774560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-1" t="4860" r="66664" b="3070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D03A9-A6CD-408E-B31A-94E0C8368C11}"/>
              </a:ext>
            </a:extLst>
          </p:cNvPr>
          <p:cNvSpPr txBox="1"/>
          <p:nvPr/>
        </p:nvSpPr>
        <p:spPr>
          <a:xfrm>
            <a:off x="830428" y="553832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03.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주요 기능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AD2889-1A50-434B-8922-02AB51FE055D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BE24731-99F7-CCD6-1FBE-D7329D06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80" y="1061139"/>
            <a:ext cx="3714300" cy="5403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0783A-2C61-40E8-6A15-8A5F19C81A10}"/>
              </a:ext>
            </a:extLst>
          </p:cNvPr>
          <p:cNvSpPr txBox="1"/>
          <p:nvPr/>
        </p:nvSpPr>
        <p:spPr>
          <a:xfrm>
            <a:off x="6296402" y="910996"/>
            <a:ext cx="2739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&lt;Map Page&gt;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42A4A-6770-5F70-152F-240294975FBB}"/>
              </a:ext>
            </a:extLst>
          </p:cNvPr>
          <p:cNvSpPr txBox="1"/>
          <p:nvPr/>
        </p:nvSpPr>
        <p:spPr>
          <a:xfrm>
            <a:off x="6186627" y="1507744"/>
            <a:ext cx="433760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Map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카카오맵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API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맵 위에 리스트들을 띄움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검색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찾고자 하는 장소 검색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검색페이지로 이동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내 위치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지도상에 내 위치를 표시 및 이동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71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07ACB-AD9C-4877-B33E-207774560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-1" t="4860" r="66664" b="3070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D03A9-A6CD-408E-B31A-94E0C8368C11}"/>
              </a:ext>
            </a:extLst>
          </p:cNvPr>
          <p:cNvSpPr txBox="1"/>
          <p:nvPr/>
        </p:nvSpPr>
        <p:spPr>
          <a:xfrm>
            <a:off x="830428" y="553832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03.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주요 기능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AD2889-1A50-434B-8922-02AB51FE055D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A660092-4998-A89C-270A-918F90B53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59" y="1078303"/>
            <a:ext cx="3785882" cy="5538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E59677-A2C2-95E5-8F5B-4DAD679C58F1}"/>
              </a:ext>
            </a:extLst>
          </p:cNvPr>
          <p:cNvSpPr txBox="1"/>
          <p:nvPr/>
        </p:nvSpPr>
        <p:spPr>
          <a:xfrm>
            <a:off x="6296402" y="910996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&lt;Detail Page&gt;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908B6-C17D-524C-EA26-BD3DE46AFBEA}"/>
              </a:ext>
            </a:extLst>
          </p:cNvPr>
          <p:cNvSpPr txBox="1"/>
          <p:nvPr/>
        </p:nvSpPr>
        <p:spPr>
          <a:xfrm>
            <a:off x="6186627" y="1507744"/>
            <a:ext cx="4337600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사진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장소에 대한 등록된 사진 출력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설명 텍스트창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장소에 대한 테마나 간단한 설명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Review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방문자들이 남기는 리뷰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하트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하트를 클릭해 하트 목록에 저장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하트 누적 클릭 수를 출력해 사람들이 선호하는 정도 표시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13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07ACB-AD9C-4877-B33E-207774560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-1" t="4860" r="66664" b="3070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D03A9-A6CD-408E-B31A-94E0C8368C11}"/>
              </a:ext>
            </a:extLst>
          </p:cNvPr>
          <p:cNvSpPr txBox="1"/>
          <p:nvPr/>
        </p:nvSpPr>
        <p:spPr>
          <a:xfrm>
            <a:off x="830428" y="553832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03.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주요 기능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AD2889-1A50-434B-8922-02AB51FE055D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45AF989-6478-E7D1-FFAE-0B77DA4D1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43" y="1052423"/>
            <a:ext cx="3907876" cy="5692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8E6BA4-BBE2-188F-032F-018CA3B5894B}"/>
              </a:ext>
            </a:extLst>
          </p:cNvPr>
          <p:cNvSpPr txBox="1"/>
          <p:nvPr/>
        </p:nvSpPr>
        <p:spPr>
          <a:xfrm>
            <a:off x="6296402" y="910996"/>
            <a:ext cx="3154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&lt;Search Page&gt;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D812A-B08C-01C6-FD3F-06DE76FBE7F9}"/>
              </a:ext>
            </a:extLst>
          </p:cNvPr>
          <p:cNvSpPr txBox="1"/>
          <p:nvPr/>
        </p:nvSpPr>
        <p:spPr>
          <a:xfrm>
            <a:off x="6186627" y="1507744"/>
            <a:ext cx="4337600" cy="419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검색 페이지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메인 페이지와 맵 페이지에서 검색한 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장소를 보여주는 페이지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Map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시흥에서 검색한 장소가 있는 곳을 표시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검색 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검색한 장소 결과를 띄운 리스트 중에서 검색을 하는 검색 창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리스트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내가 검색한 장소들을 나열한 리스트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3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07ACB-AD9C-4877-B33E-207774560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-1" t="4860" r="66664" b="3070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D03A9-A6CD-408E-B31A-94E0C8368C11}"/>
              </a:ext>
            </a:extLst>
          </p:cNvPr>
          <p:cNvSpPr txBox="1"/>
          <p:nvPr/>
        </p:nvSpPr>
        <p:spPr>
          <a:xfrm>
            <a:off x="830428" y="553832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03.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주요 기능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AD2889-1A50-434B-8922-02AB51FE055D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992895D-5533-F8FA-823F-02C2AA66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23" y="1078301"/>
            <a:ext cx="3811270" cy="5555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7B340C-9E00-78CC-EAB1-12E755DD77C0}"/>
              </a:ext>
            </a:extLst>
          </p:cNvPr>
          <p:cNvSpPr txBox="1"/>
          <p:nvPr/>
        </p:nvSpPr>
        <p:spPr>
          <a:xfrm>
            <a:off x="6296402" y="910996"/>
            <a:ext cx="300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&lt;Guide Page&gt;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D3536-6F50-9DFF-1DC0-627A268D017B}"/>
              </a:ext>
            </a:extLst>
          </p:cNvPr>
          <p:cNvSpPr txBox="1"/>
          <p:nvPr/>
        </p:nvSpPr>
        <p:spPr>
          <a:xfrm>
            <a:off x="6186627" y="1507744"/>
            <a:ext cx="433760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Regist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내가 소개하고 싶은 장소에 대한 글을 쓰는 방법을 설명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HEART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란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?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Heart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대한 설명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Search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검색 기능에 대한 설명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18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07ACB-AD9C-4877-B33E-207774560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-1" t="4860" r="66664" b="3070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D03A9-A6CD-408E-B31A-94E0C8368C11}"/>
              </a:ext>
            </a:extLst>
          </p:cNvPr>
          <p:cNvSpPr txBox="1"/>
          <p:nvPr/>
        </p:nvSpPr>
        <p:spPr>
          <a:xfrm>
            <a:off x="830428" y="553832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03.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주요 기능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AD2889-1A50-434B-8922-02AB51FE055D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826BAD1-6CFE-9514-86C2-5FA15592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1" y="1027532"/>
            <a:ext cx="3722927" cy="5400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563843-5A50-303A-1A6E-F76228EABE00}"/>
              </a:ext>
            </a:extLst>
          </p:cNvPr>
          <p:cNvSpPr txBox="1"/>
          <p:nvPr/>
        </p:nvSpPr>
        <p:spPr>
          <a:xfrm>
            <a:off x="6296402" y="910996"/>
            <a:ext cx="247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&lt;My Page&gt;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5D6D11-B3F2-8DCD-AF01-BD6A39E07C69}"/>
              </a:ext>
            </a:extLst>
          </p:cNvPr>
          <p:cNvSpPr txBox="1"/>
          <p:nvPr/>
        </p:nvSpPr>
        <p:spPr>
          <a:xfrm>
            <a:off x="6186627" y="1507744"/>
            <a:ext cx="4337600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Nick Name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내가 등록한 닉네임 표시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Home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내가 사는 동네 표시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My Tag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내가 자주 찾는 테마 목록 표시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HEART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내가 누른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heart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목록 표시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5. REGIST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내가 소개하는 장소를 출력함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68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07ACB-AD9C-4877-B33E-207774560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-1" t="4860" r="66664" b="3070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D03A9-A6CD-408E-B31A-94E0C8368C11}"/>
              </a:ext>
            </a:extLst>
          </p:cNvPr>
          <p:cNvSpPr txBox="1"/>
          <p:nvPr/>
        </p:nvSpPr>
        <p:spPr>
          <a:xfrm>
            <a:off x="830428" y="553832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03.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주요 기능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AD2889-1A50-434B-8922-02AB51FE055D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563843-5A50-303A-1A6E-F76228EABE00}"/>
              </a:ext>
            </a:extLst>
          </p:cNvPr>
          <p:cNvSpPr txBox="1"/>
          <p:nvPr/>
        </p:nvSpPr>
        <p:spPr>
          <a:xfrm>
            <a:off x="6296402" y="910996"/>
            <a:ext cx="3823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&lt;Add Place Page&gt;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5D6D11-B3F2-8DCD-AF01-BD6A39E07C69}"/>
              </a:ext>
            </a:extLst>
          </p:cNvPr>
          <p:cNvSpPr txBox="1"/>
          <p:nvPr/>
        </p:nvSpPr>
        <p:spPr>
          <a:xfrm>
            <a:off x="6186627" y="1507744"/>
            <a:ext cx="4337600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Add Place Page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사용자가 소개하고 싶은 장소를 테마에 추가하기 위한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페이디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ADRESS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해당 장소 주소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Name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장소 이름 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THEME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테마 지정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5. INTRODUCE</a:t>
            </a:r>
            <a:b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장소에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대한 소개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BAB3A1-D82F-A23F-61EE-DD8C2358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4" y="934374"/>
            <a:ext cx="3905250" cy="5486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2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07ACB-AD9C-4877-B33E-207774560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-1" t="4860" r="66664" b="3070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D03A9-A6CD-408E-B31A-94E0C8368C11}"/>
              </a:ext>
            </a:extLst>
          </p:cNvPr>
          <p:cNvSpPr txBox="1"/>
          <p:nvPr/>
        </p:nvSpPr>
        <p:spPr>
          <a:xfrm>
            <a:off x="830428" y="55383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04.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기대효과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AD2889-1A50-434B-8922-02AB51FE055D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18333274-9EFA-47E9-B036-C4223EB8E923}"/>
              </a:ext>
            </a:extLst>
          </p:cNvPr>
          <p:cNvGraphicFramePr/>
          <p:nvPr/>
        </p:nvGraphicFramePr>
        <p:xfrm>
          <a:off x="108171" y="1419463"/>
          <a:ext cx="6879365" cy="4930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2AAD888-CEBC-4283-ADAC-7F3911B4501A}"/>
              </a:ext>
            </a:extLst>
          </p:cNvPr>
          <p:cNvSpPr txBox="1"/>
          <p:nvPr/>
        </p:nvSpPr>
        <p:spPr>
          <a:xfrm>
            <a:off x="7363838" y="3116162"/>
            <a:ext cx="4451860" cy="2129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좋은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장소공유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인한 </a:t>
            </a:r>
            <a:r>
              <a:rPr lang="ko-KR" altLang="en-US" sz="1500" i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방문객 증가</a:t>
            </a:r>
            <a:endParaRPr lang="en-US" altLang="ko-KR" sz="1500" i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ECBF4"/>
              </a:highlight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실제 방문객이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직접 리뷰 활성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으로 인한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 </a:t>
            </a:r>
            <a:r>
              <a:rPr lang="ko-KR" altLang="en-US" sz="1500" i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신뢰도 증가</a:t>
            </a:r>
            <a:endParaRPr lang="en-US" altLang="ko-KR" sz="1500" i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ECBF4"/>
              </a:highlight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위 와 같은 </a:t>
            </a:r>
            <a:r>
              <a:rPr lang="ko-KR" altLang="en-US" sz="15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사유로 시흥시 </a:t>
            </a:r>
            <a:r>
              <a:rPr lang="ko-KR" altLang="en-US" sz="1500" i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재방문율 증가</a:t>
            </a:r>
            <a:endParaRPr lang="en-US" altLang="ko-KR" sz="1500" i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ECBF4"/>
              </a:highlight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시흥시 </a:t>
            </a:r>
            <a:r>
              <a:rPr lang="ko-KR" altLang="en-US" sz="1500" i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인프라 인식개선</a:t>
            </a:r>
            <a:endParaRPr lang="en-US" altLang="ko-KR" sz="1500" i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ECBF4"/>
              </a:highlight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 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명소들이 많이 알려지게 되면서 시흥시 </a:t>
            </a:r>
            <a:r>
              <a:rPr lang="ko-KR" altLang="en-US" sz="1500" i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홍보효과</a:t>
            </a:r>
            <a:endParaRPr lang="en-US" altLang="ko-KR" sz="1500" i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ECBF4"/>
              </a:highlight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4A1BAAA-558E-4DA4-9EFF-AE8F94960875}"/>
              </a:ext>
            </a:extLst>
          </p:cNvPr>
          <p:cNvCxnSpPr>
            <a:cxnSpLocks/>
          </p:cNvCxnSpPr>
          <p:nvPr/>
        </p:nvCxnSpPr>
        <p:spPr>
          <a:xfrm>
            <a:off x="7447627" y="2979631"/>
            <a:ext cx="3734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3A5D01-B9F3-4F5D-956A-68D4D06F2CC7}"/>
              </a:ext>
            </a:extLst>
          </p:cNvPr>
          <p:cNvSpPr txBox="1"/>
          <p:nvPr/>
        </p:nvSpPr>
        <p:spPr>
          <a:xfrm>
            <a:off x="7363838" y="2059375"/>
            <a:ext cx="392286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spc="50" dirty="0">
                <a:latin typeface="a옛날사진관2" panose="02020600000000000000" pitchFamily="18" charset="-127"/>
                <a:ea typeface="a옛날사진관2" panose="02020600000000000000" pitchFamily="18" charset="-127"/>
                <a:cs typeface="맑은 고딕 Semilight" panose="020B0502040204020203" pitchFamily="50" charset="-127"/>
              </a:rPr>
              <a:t>거주하는 시흥시민 뿐만 아니라 타 지역 사람들까지 </a:t>
            </a:r>
            <a:endParaRPr lang="en-US" altLang="ko-KR" sz="1100" spc="50" dirty="0">
              <a:latin typeface="a옛날사진관2" panose="02020600000000000000" pitchFamily="18" charset="-127"/>
              <a:ea typeface="a옛날사진관2" panose="02020600000000000000" pitchFamily="18" charset="-127"/>
              <a:cs typeface="맑은 고딕 Semilight" panose="020B0502040204020203" pitchFamily="50" charset="-127"/>
            </a:endParaRPr>
          </a:p>
          <a:p>
            <a:pPr algn="just"/>
            <a:r>
              <a:rPr lang="en-US" altLang="ko-KR" sz="1600" b="1" spc="50" dirty="0"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600" b="1" spc="50" dirty="0" err="1"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맑은 고딕 Semilight" panose="020B0502040204020203" pitchFamily="50" charset="-127"/>
              </a:rPr>
              <a:t>맵씨</a:t>
            </a:r>
            <a:r>
              <a:rPr lang="en-US" altLang="ko-KR" sz="1600" b="1" spc="50" dirty="0">
                <a:highlight>
                  <a:srgbClr val="FFFFFF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  <a:cs typeface="맑은 고딕 Semilight" panose="020B0502040204020203" pitchFamily="50" charset="-127"/>
              </a:rPr>
              <a:t>’</a:t>
            </a:r>
            <a:r>
              <a:rPr lang="ko-KR" altLang="en-US" sz="1100" spc="50" dirty="0">
                <a:latin typeface="a옛날사진관2" panose="02020600000000000000" pitchFamily="18" charset="-127"/>
                <a:ea typeface="a옛날사진관2" panose="02020600000000000000" pitchFamily="18" charset="-127"/>
                <a:cs typeface="맑은 고딕 Semilight" panose="020B0502040204020203" pitchFamily="50" charset="-127"/>
              </a:rPr>
              <a:t>어플을 이용하여 실제로 다녀온 사람들의 리뷰나 </a:t>
            </a:r>
            <a:endParaRPr lang="en-US" altLang="ko-KR" sz="1100" spc="50" dirty="0">
              <a:latin typeface="a옛날사진관2" panose="02020600000000000000" pitchFamily="18" charset="-127"/>
              <a:ea typeface="a옛날사진관2" panose="02020600000000000000" pitchFamily="18" charset="-127"/>
              <a:cs typeface="맑은 고딕 Semilight" panose="020B0502040204020203" pitchFamily="50" charset="-127"/>
            </a:endParaRPr>
          </a:p>
          <a:p>
            <a:pPr algn="just"/>
            <a:r>
              <a:rPr lang="ko-KR" altLang="en-US" sz="1100" spc="50" dirty="0">
                <a:latin typeface="a옛날사진관2" panose="02020600000000000000" pitchFamily="18" charset="-127"/>
                <a:ea typeface="a옛날사진관2" panose="02020600000000000000" pitchFamily="18" charset="-127"/>
                <a:cs typeface="맑은 고딕 Semilight" panose="020B0502040204020203" pitchFamily="50" charset="-127"/>
              </a:rPr>
              <a:t>추천 및 장소공유를 통하여 각자만의 좋았던 장소들을 여러 사람과 함께 공유</a:t>
            </a:r>
            <a:endParaRPr lang="en-US" altLang="ko-KR" sz="1100" spc="50" dirty="0">
              <a:latin typeface="a옛날사진관2" panose="02020600000000000000" pitchFamily="18" charset="-127"/>
              <a:ea typeface="a옛날사진관2" panose="02020600000000000000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8021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E6B454-07FB-4851-91D5-D823B5D95AD5}"/>
              </a:ext>
            </a:extLst>
          </p:cNvPr>
          <p:cNvSpPr txBox="1"/>
          <p:nvPr/>
        </p:nvSpPr>
        <p:spPr>
          <a:xfrm>
            <a:off x="2082792" y="3891039"/>
            <a:ext cx="2075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CONTENTS</a:t>
            </a:r>
            <a:endParaRPr lang="ko-KR" altLang="en-US" sz="2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285E3-DAEC-4E3E-832A-4CFB2B924EAA}"/>
              </a:ext>
            </a:extLst>
          </p:cNvPr>
          <p:cNvCxnSpPr/>
          <p:nvPr/>
        </p:nvCxnSpPr>
        <p:spPr>
          <a:xfrm>
            <a:off x="5509598" y="2771731"/>
            <a:ext cx="0" cy="16621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DCE9B886-57F5-4320-B3A0-F97E0CC87015}"/>
              </a:ext>
            </a:extLst>
          </p:cNvPr>
          <p:cNvSpPr/>
          <p:nvPr/>
        </p:nvSpPr>
        <p:spPr>
          <a:xfrm>
            <a:off x="2455317" y="2862743"/>
            <a:ext cx="713038" cy="704675"/>
          </a:xfrm>
          <a:prstGeom prst="ellipse">
            <a:avLst/>
          </a:prstGeom>
          <a:solidFill>
            <a:srgbClr val="746CD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ED5F6AF-23B3-4C1D-9CB9-73B9CA8E1596}"/>
              </a:ext>
            </a:extLst>
          </p:cNvPr>
          <p:cNvSpPr/>
          <p:nvPr/>
        </p:nvSpPr>
        <p:spPr>
          <a:xfrm>
            <a:off x="2811836" y="3094009"/>
            <a:ext cx="713038" cy="704675"/>
          </a:xfrm>
          <a:prstGeom prst="ellipse">
            <a:avLst/>
          </a:prstGeom>
          <a:solidFill>
            <a:srgbClr val="746CD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1BE9251-89ED-4127-9E8C-19942508DDEA}"/>
              </a:ext>
            </a:extLst>
          </p:cNvPr>
          <p:cNvSpPr/>
          <p:nvPr/>
        </p:nvSpPr>
        <p:spPr>
          <a:xfrm>
            <a:off x="2811835" y="2496732"/>
            <a:ext cx="937657" cy="932268"/>
          </a:xfrm>
          <a:prstGeom prst="ellipse">
            <a:avLst/>
          </a:prstGeom>
          <a:solidFill>
            <a:srgbClr val="746CD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DC25F-245C-40DD-AA23-84B473D5D788}"/>
              </a:ext>
            </a:extLst>
          </p:cNvPr>
          <p:cNvSpPr txBox="1"/>
          <p:nvPr/>
        </p:nvSpPr>
        <p:spPr>
          <a:xfrm>
            <a:off x="7071837" y="2240396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01.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팀 및 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E2FC8-E0CE-42CD-B371-33C54DB75521}"/>
              </a:ext>
            </a:extLst>
          </p:cNvPr>
          <p:cNvSpPr txBox="1"/>
          <p:nvPr/>
        </p:nvSpPr>
        <p:spPr>
          <a:xfrm>
            <a:off x="7071837" y="3326838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03.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주요 기능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스토리보드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2520B-7C13-4747-A0BB-C7CB38A2014D}"/>
              </a:ext>
            </a:extLst>
          </p:cNvPr>
          <p:cNvSpPr txBox="1"/>
          <p:nvPr/>
        </p:nvSpPr>
        <p:spPr>
          <a:xfrm>
            <a:off x="7071837" y="4432214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05.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간트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차트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506A-05BA-49C9-905D-AABBE7336605}"/>
              </a:ext>
            </a:extLst>
          </p:cNvPr>
          <p:cNvSpPr txBox="1"/>
          <p:nvPr/>
        </p:nvSpPr>
        <p:spPr>
          <a:xfrm>
            <a:off x="7071837" y="388194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04.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기대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12FE4-07D8-461E-86D6-2D5D15291060}"/>
              </a:ext>
            </a:extLst>
          </p:cNvPr>
          <p:cNvSpPr txBox="1"/>
          <p:nvPr/>
        </p:nvSpPr>
        <p:spPr>
          <a:xfrm>
            <a:off x="7071837" y="277173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02.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제안 배경</a:t>
            </a:r>
          </a:p>
        </p:txBody>
      </p:sp>
    </p:spTree>
    <p:extLst>
      <p:ext uri="{BB962C8B-B14F-4D97-AF65-F5344CB8AC3E}">
        <p14:creationId xmlns:p14="http://schemas.microsoft.com/office/powerpoint/2010/main" val="266319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52DA22-288F-5DBA-28CE-A85F8ADC2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33333" t="4603" b="3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48F8861-356E-1D4A-49B4-84B26AA5B8F2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0556F5-BC03-4252-A778-2990C29E72A5}"/>
              </a:ext>
            </a:extLst>
          </p:cNvPr>
          <p:cNvSpPr txBox="1"/>
          <p:nvPr/>
        </p:nvSpPr>
        <p:spPr>
          <a:xfrm>
            <a:off x="830428" y="55383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05. </a:t>
            </a:r>
            <a:r>
              <a:rPr lang="ko-KR" altLang="en-US" dirty="0" err="1">
                <a:latin typeface="a옛날사진관1" panose="02020600000000000000" pitchFamily="18" charset="-127"/>
                <a:ea typeface="a옛날사진관1" panose="02020600000000000000" pitchFamily="18" charset="-127"/>
              </a:rPr>
              <a:t>간트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 차트 </a:t>
            </a:r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(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일정</a:t>
            </a:r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)</a:t>
            </a:r>
            <a:endParaRPr lang="ko-KR" altLang="en-US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graphicFrame>
        <p:nvGraphicFramePr>
          <p:cNvPr id="12" name="Content Placeholder 20">
            <a:extLst>
              <a:ext uri="{FF2B5EF4-FFF2-40B4-BE49-F238E27FC236}">
                <a16:creationId xmlns:a16="http://schemas.microsoft.com/office/drawing/2014/main" id="{C437D60E-6449-6DA8-0408-397F05CB17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686113"/>
              </p:ext>
            </p:extLst>
          </p:nvPr>
        </p:nvGraphicFramePr>
        <p:xfrm>
          <a:off x="727873" y="1065717"/>
          <a:ext cx="10657882" cy="5590728"/>
        </p:xfrm>
        <a:graphic>
          <a:graphicData uri="http://schemas.openxmlformats.org/drawingml/2006/table">
            <a:tbl>
              <a:tblPr/>
              <a:tblGrid>
                <a:gridCol w="2642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1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19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1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19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19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0596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ko-KR" altLang="en-US" sz="1200" b="0" dirty="0">
                          <a:solidFill>
                            <a:schemeClr val="tx2"/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추진사항</a:t>
                      </a:r>
                      <a:endParaRPr lang="en-US" sz="1200" b="0" dirty="0">
                        <a:solidFill>
                          <a:schemeClr val="tx2"/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BF7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4/26 ~ 30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4EE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5/1 ~ 5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4EE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6 ~ 10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4EE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11 ~ 15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4EE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16 ~ 20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4EE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21 ~ 25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4EE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26 ~ 30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4EE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6/1 ~ 5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596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주제 선정 및 토의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596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요구사항 명세서 작성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596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기능별 설계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596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설계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596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제안서 및 발표 동영상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596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Splash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화면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596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DB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연동 환경 구축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596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회원가입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596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로그인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69160"/>
                  </a:ext>
                </a:extLst>
              </a:tr>
              <a:tr h="310596"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메인화면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-&gt;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카테고리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테마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60537"/>
                  </a:ext>
                </a:extLst>
              </a:tr>
              <a:tr h="310596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지도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API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사용 및 장소 등록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9244"/>
                  </a:ext>
                </a:extLst>
              </a:tr>
              <a:tr h="310596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등록된 장소 리스트화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949119"/>
                  </a:ext>
                </a:extLst>
              </a:tr>
              <a:tr h="310596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리뷰기능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99023"/>
                  </a:ext>
                </a:extLst>
              </a:tr>
              <a:tr h="310596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스크랩 기능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060851"/>
                  </a:ext>
                </a:extLst>
              </a:tr>
              <a:tr h="310596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마이페이지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734785"/>
                  </a:ext>
                </a:extLst>
              </a:tr>
              <a:tr h="310596"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메뉴바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645323"/>
                  </a:ext>
                </a:extLst>
              </a:tr>
              <a:tr h="310596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옛날사진관2" panose="02020600000000000000" pitchFamily="18" charset="-127"/>
                          <a:ea typeface="a옛날사진관2" panose="02020600000000000000" pitchFamily="18" charset="-127"/>
                          <a:cs typeface="Source Sans Pro ExtraLight"/>
                        </a:rPr>
                        <a:t>최종발표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0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985734"/>
                  </a:ext>
                </a:extLst>
              </a:tr>
            </a:tbl>
          </a:graphicData>
        </a:graphic>
      </p:graphicFrame>
      <p:sp>
        <p:nvSpPr>
          <p:cNvPr id="28" name="Rounded Rectangle 4">
            <a:extLst>
              <a:ext uri="{FF2B5EF4-FFF2-40B4-BE49-F238E27FC236}">
                <a16:creationId xmlns:a16="http://schemas.microsoft.com/office/drawing/2014/main" id="{CF1E4658-09F8-5541-A654-5C7F36E0A602}"/>
              </a:ext>
            </a:extLst>
          </p:cNvPr>
          <p:cNvSpPr/>
          <p:nvPr/>
        </p:nvSpPr>
        <p:spPr>
          <a:xfrm flipH="1">
            <a:off x="10449479" y="6449967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29" name="Rounded Rectangle 4">
            <a:extLst>
              <a:ext uri="{FF2B5EF4-FFF2-40B4-BE49-F238E27FC236}">
                <a16:creationId xmlns:a16="http://schemas.microsoft.com/office/drawing/2014/main" id="{7747DF14-1694-8E63-D12D-F4D75DCCEDB1}"/>
              </a:ext>
            </a:extLst>
          </p:cNvPr>
          <p:cNvSpPr/>
          <p:nvPr/>
        </p:nvSpPr>
        <p:spPr>
          <a:xfrm flipH="1">
            <a:off x="9454701" y="6127397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18599340-0EB6-2911-54DD-C6495822B244}"/>
              </a:ext>
            </a:extLst>
          </p:cNvPr>
          <p:cNvSpPr/>
          <p:nvPr/>
        </p:nvSpPr>
        <p:spPr>
          <a:xfrm flipH="1">
            <a:off x="3426470" y="1425677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32" name="Rounded Rectangle 4">
            <a:extLst>
              <a:ext uri="{FF2B5EF4-FFF2-40B4-BE49-F238E27FC236}">
                <a16:creationId xmlns:a16="http://schemas.microsoft.com/office/drawing/2014/main" id="{E6FDDB16-60D9-CCB1-93A5-5CE6A030CFBA}"/>
              </a:ext>
            </a:extLst>
          </p:cNvPr>
          <p:cNvSpPr/>
          <p:nvPr/>
        </p:nvSpPr>
        <p:spPr>
          <a:xfrm flipH="1">
            <a:off x="3426470" y="1747660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33" name="Rounded Rectangle 4">
            <a:extLst>
              <a:ext uri="{FF2B5EF4-FFF2-40B4-BE49-F238E27FC236}">
                <a16:creationId xmlns:a16="http://schemas.microsoft.com/office/drawing/2014/main" id="{8BF024A4-FAA0-414E-D780-EC92F2AB3062}"/>
              </a:ext>
            </a:extLst>
          </p:cNvPr>
          <p:cNvSpPr/>
          <p:nvPr/>
        </p:nvSpPr>
        <p:spPr>
          <a:xfrm flipH="1">
            <a:off x="4424445" y="2067209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34" name="Rounded Rectangle 4">
            <a:extLst>
              <a:ext uri="{FF2B5EF4-FFF2-40B4-BE49-F238E27FC236}">
                <a16:creationId xmlns:a16="http://schemas.microsoft.com/office/drawing/2014/main" id="{63C8BD7D-13F5-79B2-6C70-9AC7883998B7}"/>
              </a:ext>
            </a:extLst>
          </p:cNvPr>
          <p:cNvSpPr/>
          <p:nvPr/>
        </p:nvSpPr>
        <p:spPr>
          <a:xfrm flipH="1">
            <a:off x="4424445" y="2366596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35" name="Rounded Rectangle 4">
            <a:extLst>
              <a:ext uri="{FF2B5EF4-FFF2-40B4-BE49-F238E27FC236}">
                <a16:creationId xmlns:a16="http://schemas.microsoft.com/office/drawing/2014/main" id="{57DAE71F-7F6A-AE31-879D-FCDE0A110833}"/>
              </a:ext>
            </a:extLst>
          </p:cNvPr>
          <p:cNvSpPr/>
          <p:nvPr/>
        </p:nvSpPr>
        <p:spPr>
          <a:xfrm flipH="1">
            <a:off x="4424445" y="2681814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36" name="Rounded Rectangle 4">
            <a:extLst>
              <a:ext uri="{FF2B5EF4-FFF2-40B4-BE49-F238E27FC236}">
                <a16:creationId xmlns:a16="http://schemas.microsoft.com/office/drawing/2014/main" id="{180903CD-35B8-140D-FB64-E7951A278EE0}"/>
              </a:ext>
            </a:extLst>
          </p:cNvPr>
          <p:cNvSpPr/>
          <p:nvPr/>
        </p:nvSpPr>
        <p:spPr>
          <a:xfrm flipH="1">
            <a:off x="5431473" y="2997134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37" name="Rounded Rectangle 4">
            <a:extLst>
              <a:ext uri="{FF2B5EF4-FFF2-40B4-BE49-F238E27FC236}">
                <a16:creationId xmlns:a16="http://schemas.microsoft.com/office/drawing/2014/main" id="{9462C473-E36B-F282-D4F8-CB4819B7B6A7}"/>
              </a:ext>
            </a:extLst>
          </p:cNvPr>
          <p:cNvSpPr/>
          <p:nvPr/>
        </p:nvSpPr>
        <p:spPr>
          <a:xfrm flipH="1">
            <a:off x="5431473" y="3324042"/>
            <a:ext cx="1863990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7BF3F073-4035-42B1-3A87-108D5DCCB11A}"/>
              </a:ext>
            </a:extLst>
          </p:cNvPr>
          <p:cNvSpPr/>
          <p:nvPr/>
        </p:nvSpPr>
        <p:spPr>
          <a:xfrm flipH="1">
            <a:off x="6430225" y="3626161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39" name="Rounded Rectangle 4">
            <a:extLst>
              <a:ext uri="{FF2B5EF4-FFF2-40B4-BE49-F238E27FC236}">
                <a16:creationId xmlns:a16="http://schemas.microsoft.com/office/drawing/2014/main" id="{EBB6E332-C6DD-B3AF-E402-65878DC9BA88}"/>
              </a:ext>
            </a:extLst>
          </p:cNvPr>
          <p:cNvSpPr/>
          <p:nvPr/>
        </p:nvSpPr>
        <p:spPr>
          <a:xfrm flipH="1">
            <a:off x="6430225" y="3932090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40" name="Rounded Rectangle 4">
            <a:extLst>
              <a:ext uri="{FF2B5EF4-FFF2-40B4-BE49-F238E27FC236}">
                <a16:creationId xmlns:a16="http://schemas.microsoft.com/office/drawing/2014/main" id="{CE2F58E1-3138-59F9-9CE6-0136A89A7F3E}"/>
              </a:ext>
            </a:extLst>
          </p:cNvPr>
          <p:cNvSpPr/>
          <p:nvPr/>
        </p:nvSpPr>
        <p:spPr>
          <a:xfrm flipH="1">
            <a:off x="6430225" y="4244018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41" name="Rounded Rectangle 4">
            <a:extLst>
              <a:ext uri="{FF2B5EF4-FFF2-40B4-BE49-F238E27FC236}">
                <a16:creationId xmlns:a16="http://schemas.microsoft.com/office/drawing/2014/main" id="{784DC63B-B412-C488-68B9-93667E0C16DD}"/>
              </a:ext>
            </a:extLst>
          </p:cNvPr>
          <p:cNvSpPr/>
          <p:nvPr/>
        </p:nvSpPr>
        <p:spPr>
          <a:xfrm flipH="1">
            <a:off x="6430223" y="4563553"/>
            <a:ext cx="2876712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3153EFC3-EB02-5C7F-9D95-EE2258F69B65}"/>
              </a:ext>
            </a:extLst>
          </p:cNvPr>
          <p:cNvSpPr/>
          <p:nvPr/>
        </p:nvSpPr>
        <p:spPr>
          <a:xfrm flipH="1">
            <a:off x="7428695" y="4878936"/>
            <a:ext cx="1878241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43" name="Rounded Rectangle 4">
            <a:extLst>
              <a:ext uri="{FF2B5EF4-FFF2-40B4-BE49-F238E27FC236}">
                <a16:creationId xmlns:a16="http://schemas.microsoft.com/office/drawing/2014/main" id="{79AFA2B1-D598-4E4C-9798-A896BC766DCA}"/>
              </a:ext>
            </a:extLst>
          </p:cNvPr>
          <p:cNvSpPr/>
          <p:nvPr/>
        </p:nvSpPr>
        <p:spPr>
          <a:xfrm flipH="1">
            <a:off x="8441699" y="5199810"/>
            <a:ext cx="1878240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44" name="Rounded Rectangle 4">
            <a:extLst>
              <a:ext uri="{FF2B5EF4-FFF2-40B4-BE49-F238E27FC236}">
                <a16:creationId xmlns:a16="http://schemas.microsoft.com/office/drawing/2014/main" id="{824F201D-74CA-FA1B-34B0-911F0C8AA3E3}"/>
              </a:ext>
            </a:extLst>
          </p:cNvPr>
          <p:cNvSpPr/>
          <p:nvPr/>
        </p:nvSpPr>
        <p:spPr>
          <a:xfrm flipH="1">
            <a:off x="8441698" y="5500945"/>
            <a:ext cx="1878241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  <p:sp>
        <p:nvSpPr>
          <p:cNvPr id="45" name="Rounded Rectangle 4">
            <a:extLst>
              <a:ext uri="{FF2B5EF4-FFF2-40B4-BE49-F238E27FC236}">
                <a16:creationId xmlns:a16="http://schemas.microsoft.com/office/drawing/2014/main" id="{0549D362-B992-BB63-0FB6-49FD79E9E8C1}"/>
              </a:ext>
            </a:extLst>
          </p:cNvPr>
          <p:cNvSpPr/>
          <p:nvPr/>
        </p:nvSpPr>
        <p:spPr>
          <a:xfrm flipH="1">
            <a:off x="9440985" y="5811949"/>
            <a:ext cx="865238" cy="206478"/>
          </a:xfrm>
          <a:prstGeom prst="roundRect">
            <a:avLst>
              <a:gd name="adj" fmla="val 50000"/>
            </a:avLst>
          </a:prstGeom>
          <a:solidFill>
            <a:srgbClr val="9892E6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rtlCol="0" anchor="ctr"/>
          <a:lstStyle/>
          <a:p>
            <a:pPr algn="ctr" defTabSz="57597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 dirty="0">
              <a:solidFill>
                <a:prstClr val="white"/>
              </a:solidFill>
              <a:latin typeface="Source Sans Pr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550978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07ACB-AD9C-4877-B33E-207774560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-1" t="4860" r="66664" b="3070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D03A9-A6CD-408E-B31A-94E0C8368C11}"/>
              </a:ext>
            </a:extLst>
          </p:cNvPr>
          <p:cNvSpPr txBox="1"/>
          <p:nvPr/>
        </p:nvSpPr>
        <p:spPr>
          <a:xfrm>
            <a:off x="830428" y="553832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01_</a:t>
            </a:r>
            <a:r>
              <a:rPr lang="en-US" altLang="ko-KR" sz="1600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1</a:t>
            </a:r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. </a:t>
            </a:r>
            <a:r>
              <a:rPr lang="ko-KR" altLang="en-US" dirty="0" err="1">
                <a:latin typeface="a옛날사진관1" panose="02020600000000000000" pitchFamily="18" charset="-127"/>
                <a:ea typeface="a옛날사진관1" panose="02020600000000000000" pitchFamily="18" charset="-127"/>
              </a:rPr>
              <a:t>팀소개</a:t>
            </a:r>
            <a:endParaRPr lang="ko-KR" altLang="en-US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AD2889-1A50-434B-8922-02AB51FE055D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3A5D01-B9F3-4F5D-956A-68D4D06F2CC7}"/>
              </a:ext>
            </a:extLst>
          </p:cNvPr>
          <p:cNvSpPr txBox="1"/>
          <p:nvPr/>
        </p:nvSpPr>
        <p:spPr>
          <a:xfrm>
            <a:off x="6959351" y="2262236"/>
            <a:ext cx="3922869" cy="203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윤 </a:t>
            </a:r>
            <a:r>
              <a:rPr lang="ko-KR" altLang="en-US" sz="36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</a:t>
            </a:r>
            <a:r>
              <a:rPr lang="ko-KR" altLang="en-US" sz="16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권 </a:t>
            </a:r>
            <a:r>
              <a:rPr lang="en-US" altLang="ko-KR" sz="16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		</a:t>
            </a:r>
            <a:r>
              <a:rPr lang="ko-KR" altLang="en-US" sz="16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김 </a:t>
            </a:r>
            <a:r>
              <a:rPr lang="ko-KR" altLang="en-US" sz="32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원</a:t>
            </a:r>
            <a:r>
              <a:rPr lang="ko-KR" altLang="en-US" sz="16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빈</a:t>
            </a:r>
            <a:endParaRPr lang="en-US" altLang="ko-KR" sz="1600" spc="50" dirty="0">
              <a:solidFill>
                <a:schemeClr val="bg1">
                  <a:lumMod val="50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김 </a:t>
            </a:r>
            <a:r>
              <a:rPr lang="ko-KR" altLang="en-US" sz="32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현</a:t>
            </a:r>
            <a:r>
              <a:rPr lang="ko-KR" altLang="en-US" sz="16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진</a:t>
            </a:r>
            <a:r>
              <a:rPr lang="en-US" altLang="ko-KR" sz="16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		</a:t>
            </a:r>
            <a:r>
              <a:rPr lang="ko-KR" altLang="en-US" sz="16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박 </a:t>
            </a:r>
            <a:r>
              <a:rPr lang="ko-KR" altLang="en-US" sz="32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희</a:t>
            </a:r>
            <a:r>
              <a:rPr lang="ko-KR" altLang="en-US" sz="1600" spc="50" dirty="0">
                <a:solidFill>
                  <a:schemeClr val="bg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경</a:t>
            </a:r>
            <a:endParaRPr lang="en-US" altLang="ko-KR" sz="1600" spc="50" dirty="0">
              <a:solidFill>
                <a:schemeClr val="bg1">
                  <a:lumMod val="50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1410AD-D429-8A4D-ACC2-8DB41432950E}"/>
              </a:ext>
            </a:extLst>
          </p:cNvPr>
          <p:cNvSpPr/>
          <p:nvPr/>
        </p:nvSpPr>
        <p:spPr>
          <a:xfrm>
            <a:off x="1799379" y="2497976"/>
            <a:ext cx="368608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15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C3C0F1"/>
                </a:solidFill>
                <a:effectLst>
                  <a:outerShdw dist="38100" dir="2700000" algn="tl" rotWithShape="0">
                    <a:srgbClr val="746CDE"/>
                  </a:outerShdw>
                </a:effectLst>
              </a:rPr>
              <a:t>OH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555A3F-C728-50FA-0D0F-4025708866E8}"/>
              </a:ext>
            </a:extLst>
          </p:cNvPr>
          <p:cNvCxnSpPr>
            <a:cxnSpLocks/>
          </p:cNvCxnSpPr>
          <p:nvPr/>
        </p:nvCxnSpPr>
        <p:spPr>
          <a:xfrm flipV="1">
            <a:off x="4089313" y="5090234"/>
            <a:ext cx="2243079" cy="882120"/>
          </a:xfrm>
          <a:prstGeom prst="line">
            <a:avLst/>
          </a:prstGeom>
          <a:ln w="19050">
            <a:solidFill>
              <a:srgbClr val="746CD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88EF1C-DED5-0A37-E266-6D2A13BB0E70}"/>
              </a:ext>
            </a:extLst>
          </p:cNvPr>
          <p:cNvCxnSpPr>
            <a:cxnSpLocks/>
          </p:cNvCxnSpPr>
          <p:nvPr/>
        </p:nvCxnSpPr>
        <p:spPr>
          <a:xfrm>
            <a:off x="4618687" y="885646"/>
            <a:ext cx="1713705" cy="1178380"/>
          </a:xfrm>
          <a:prstGeom prst="line">
            <a:avLst/>
          </a:prstGeom>
          <a:ln w="19050">
            <a:solidFill>
              <a:srgbClr val="746CD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76FC4A7-1CAF-6381-4DEC-E711EBA9F9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4" t="34482" r="34499" b="32769"/>
          <a:stretch/>
        </p:blipFill>
        <p:spPr>
          <a:xfrm>
            <a:off x="6159289" y="2496725"/>
            <a:ext cx="830320" cy="9058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35CD16-A981-A24A-1597-6397E1661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4" t="34482" r="34499" b="32769"/>
          <a:stretch/>
        </p:blipFill>
        <p:spPr>
          <a:xfrm>
            <a:off x="8843222" y="2496725"/>
            <a:ext cx="830320" cy="9058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E121B4-823E-B9A4-C378-E2B8F4477B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3" t="38518" r="38303" b="34568"/>
          <a:stretch/>
        </p:blipFill>
        <p:spPr>
          <a:xfrm>
            <a:off x="6134765" y="3557994"/>
            <a:ext cx="826392" cy="9507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C93D83-A18A-D3CC-C917-08C5B23EC7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3" t="38518" r="38303" b="34568"/>
          <a:stretch/>
        </p:blipFill>
        <p:spPr>
          <a:xfrm>
            <a:off x="8843222" y="3557994"/>
            <a:ext cx="826392" cy="9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07ACB-AD9C-4877-B33E-207774560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-1" t="4860" r="66664" b="3070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D03A9-A6CD-408E-B31A-94E0C8368C11}"/>
              </a:ext>
            </a:extLst>
          </p:cNvPr>
          <p:cNvSpPr txBox="1"/>
          <p:nvPr/>
        </p:nvSpPr>
        <p:spPr>
          <a:xfrm>
            <a:off x="830428" y="553832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01_</a:t>
            </a:r>
            <a:r>
              <a:rPr lang="en-US" altLang="ko-KR" sz="1600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2</a:t>
            </a:r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프로젝트 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AD2889-1A50-434B-8922-02AB51FE055D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4A1BAAA-558E-4DA4-9EFF-AE8F94960875}"/>
              </a:ext>
            </a:extLst>
          </p:cNvPr>
          <p:cNvCxnSpPr>
            <a:cxnSpLocks/>
          </p:cNvCxnSpPr>
          <p:nvPr/>
        </p:nvCxnSpPr>
        <p:spPr>
          <a:xfrm flipV="1">
            <a:off x="4835013" y="1569248"/>
            <a:ext cx="0" cy="3719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1D6F34-55ED-1B8F-75EB-097D3A296644}"/>
              </a:ext>
            </a:extLst>
          </p:cNvPr>
          <p:cNvSpPr/>
          <p:nvPr/>
        </p:nvSpPr>
        <p:spPr>
          <a:xfrm>
            <a:off x="2269441" y="2273867"/>
            <a:ext cx="213071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000" b="1" cap="none" spc="0" dirty="0" err="1">
                <a:ln w="3175">
                  <a:solidFill>
                    <a:schemeClr val="tx1"/>
                  </a:solidFill>
                  <a:prstDash val="solid"/>
                </a:ln>
                <a:solidFill>
                  <a:srgbClr val="C3C0F1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</a:rPr>
              <a:t>맵씨</a:t>
            </a:r>
            <a:endParaRPr lang="ko-KR" altLang="en-US" sz="8000" b="1" cap="none" spc="0" dirty="0">
              <a:ln w="3175">
                <a:solidFill>
                  <a:schemeClr val="tx1"/>
                </a:solidFill>
                <a:prstDash val="solid"/>
              </a:ln>
              <a:solidFill>
                <a:srgbClr val="C3C0F1"/>
              </a:solidFill>
              <a:effectLst/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646119-5853-63CD-61F6-FE4FB907DD7C}"/>
              </a:ext>
            </a:extLst>
          </p:cNvPr>
          <p:cNvSpPr txBox="1"/>
          <p:nvPr/>
        </p:nvSpPr>
        <p:spPr>
          <a:xfrm>
            <a:off x="5054197" y="313661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시흥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지도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보다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3331570-429B-7F7A-B482-EA8D46F9AD0C}"/>
              </a:ext>
            </a:extLst>
          </p:cNvPr>
          <p:cNvGrpSpPr/>
          <p:nvPr/>
        </p:nvGrpSpPr>
        <p:grpSpPr>
          <a:xfrm>
            <a:off x="2482124" y="3531185"/>
            <a:ext cx="1877691" cy="1379282"/>
            <a:chOff x="3688786" y="399944"/>
            <a:chExt cx="1877691" cy="137928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AAD888-CEBC-4283-ADAC-7F3911B4501A}"/>
                </a:ext>
              </a:extLst>
            </p:cNvPr>
            <p:cNvSpPr txBox="1"/>
            <p:nvPr/>
          </p:nvSpPr>
          <p:spPr>
            <a:xfrm>
              <a:off x="4226045" y="791172"/>
              <a:ext cx="1340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DDDBF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S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IHEUNG</a:t>
              </a:r>
              <a:endParaRPr lang="ko-KR" altLang="en-US" sz="2000" dirty="0">
                <a:solidFill>
                  <a:schemeClr val="bg1">
                    <a:lumMod val="7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0A32AD-3E94-85F9-9478-3A537B17DFD8}"/>
                </a:ext>
              </a:extLst>
            </p:cNvPr>
            <p:cNvSpPr txBox="1"/>
            <p:nvPr/>
          </p:nvSpPr>
          <p:spPr>
            <a:xfrm>
              <a:off x="4249302" y="1256006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DDDBF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S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EE</a:t>
              </a:r>
              <a:endParaRPr lang="ko-KR" altLang="en-US" sz="2000" dirty="0">
                <a:solidFill>
                  <a:schemeClr val="bg1">
                    <a:lumMod val="7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5FC2DB-9478-E561-549F-05DE38AC5373}"/>
                </a:ext>
              </a:extLst>
            </p:cNvPr>
            <p:cNvSpPr txBox="1"/>
            <p:nvPr/>
          </p:nvSpPr>
          <p:spPr>
            <a:xfrm>
              <a:off x="3688786" y="399944"/>
              <a:ext cx="9845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DDDBF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MAP</a:t>
              </a:r>
              <a:endParaRPr lang="ko-KR" altLang="en-US" sz="2800" b="1" dirty="0">
                <a:solidFill>
                  <a:srgbClr val="DDDB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71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B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시흥시 지도">
            <a:extLst>
              <a:ext uri="{FF2B5EF4-FFF2-40B4-BE49-F238E27FC236}">
                <a16:creationId xmlns:a16="http://schemas.microsoft.com/office/drawing/2014/main" id="{EA691E09-6D26-C474-93C2-70100845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68" y="-48257"/>
            <a:ext cx="6749212" cy="69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AE2164F6-DE47-4BCE-85E0-A2B9CEE56B7C}"/>
              </a:ext>
            </a:extLst>
          </p:cNvPr>
          <p:cNvSpPr/>
          <p:nvPr/>
        </p:nvSpPr>
        <p:spPr>
          <a:xfrm>
            <a:off x="170544" y="0"/>
            <a:ext cx="8741228" cy="6858000"/>
          </a:xfrm>
          <a:prstGeom prst="parallelogram">
            <a:avLst/>
          </a:prstGeom>
          <a:solidFill>
            <a:srgbClr val="B8B4EE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DE5C67A7-745D-4E2F-9168-8BD60B66BEFC}"/>
              </a:ext>
            </a:extLst>
          </p:cNvPr>
          <p:cNvSpPr/>
          <p:nvPr/>
        </p:nvSpPr>
        <p:spPr>
          <a:xfrm>
            <a:off x="-1742470" y="0"/>
            <a:ext cx="9074603" cy="6858000"/>
          </a:xfrm>
          <a:prstGeom prst="parallelogram">
            <a:avLst/>
          </a:prstGeom>
          <a:solidFill>
            <a:srgbClr val="B8B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C561A8B2-B373-4AC7-B8E4-379E63DBD5B3}"/>
              </a:ext>
            </a:extLst>
          </p:cNvPr>
          <p:cNvSpPr/>
          <p:nvPr/>
        </p:nvSpPr>
        <p:spPr>
          <a:xfrm>
            <a:off x="-345091" y="0"/>
            <a:ext cx="8540824" cy="6858000"/>
          </a:xfrm>
          <a:prstGeom prst="parallelogram">
            <a:avLst/>
          </a:prstGeom>
          <a:solidFill>
            <a:srgbClr val="B8B4EE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775A2B7-BB98-473B-8057-C2B4D6AAE60D}"/>
              </a:ext>
            </a:extLst>
          </p:cNvPr>
          <p:cNvSpPr/>
          <p:nvPr/>
        </p:nvSpPr>
        <p:spPr>
          <a:xfrm>
            <a:off x="44873" y="-33528"/>
            <a:ext cx="8816785" cy="6858000"/>
          </a:xfrm>
          <a:prstGeom prst="parallelogram">
            <a:avLst/>
          </a:prstGeom>
          <a:solidFill>
            <a:srgbClr val="B8B4E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C9C5C-7883-448F-BD03-FC8AD6DC6207}"/>
              </a:ext>
            </a:extLst>
          </p:cNvPr>
          <p:cNvSpPr txBox="1"/>
          <p:nvPr/>
        </p:nvSpPr>
        <p:spPr>
          <a:xfrm>
            <a:off x="2300234" y="2598003"/>
            <a:ext cx="721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?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89EA5-DF0D-483D-A3F4-B72F6318D94F}"/>
              </a:ext>
            </a:extLst>
          </p:cNvPr>
          <p:cNvSpPr txBox="1"/>
          <p:nvPr/>
        </p:nvSpPr>
        <p:spPr>
          <a:xfrm>
            <a:off x="272160" y="3650851"/>
            <a:ext cx="4873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시흥 시민들이 자신들만의 명소나 맛집 소개</a:t>
            </a:r>
            <a:endParaRPr lang="en-US" altLang="ko-KR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솔직한 리뷰 공유</a:t>
            </a:r>
            <a:endParaRPr lang="en-US" altLang="ko-KR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테마별로 분류하여 지도 태그를 통해 쉬운 조회</a:t>
            </a:r>
            <a:endParaRPr lang="en-US" altLang="ko-KR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E0DBE-607F-A06E-7A01-09658C17E45D}"/>
              </a:ext>
            </a:extLst>
          </p:cNvPr>
          <p:cNvSpPr txBox="1"/>
          <p:nvPr/>
        </p:nvSpPr>
        <p:spPr>
          <a:xfrm flipH="1">
            <a:off x="7165662" y="6564369"/>
            <a:ext cx="5220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https://happyedu.siheung.go.kr/www/rsrcmapList.do?key=144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78744D-F276-BEFE-E7FB-A30C1AF7B012}"/>
              </a:ext>
            </a:extLst>
          </p:cNvPr>
          <p:cNvSpPr/>
          <p:nvPr/>
        </p:nvSpPr>
        <p:spPr>
          <a:xfrm>
            <a:off x="107198" y="2176097"/>
            <a:ext cx="213071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000" b="1" cap="none" spc="0" dirty="0" err="1">
                <a:ln w="3175">
                  <a:solidFill>
                    <a:schemeClr val="tx1"/>
                  </a:solidFill>
                  <a:prstDash val="solid"/>
                </a:ln>
                <a:solidFill>
                  <a:srgbClr val="C3C0F1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</a:rPr>
              <a:t>맵씨</a:t>
            </a:r>
            <a:endParaRPr lang="ko-KR" altLang="en-US" sz="8000" b="1" cap="none" spc="0" dirty="0">
              <a:ln w="3175">
                <a:solidFill>
                  <a:schemeClr val="tx1"/>
                </a:solidFill>
                <a:prstDash val="solid"/>
              </a:ln>
              <a:solidFill>
                <a:srgbClr val="C3C0F1"/>
              </a:solidFill>
              <a:effectLst/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1E0DF1E-4F7F-439E-ED81-2F5DC7B42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34" y="3443975"/>
            <a:ext cx="774236" cy="7742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9DADA7-B433-AF7D-F0E5-527B667A4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662" y="4359987"/>
            <a:ext cx="774236" cy="77423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52AF022-6CE2-3948-403C-76ADFBFF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407" y="1402477"/>
            <a:ext cx="774236" cy="77423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9CC35A5-DFE3-3368-C767-824EB8BFD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86" y="3443975"/>
            <a:ext cx="774236" cy="77423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B2A37A-8603-1B04-CFF1-B91D8C67E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15" y="1116277"/>
            <a:ext cx="2772014" cy="5104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396508C-A77B-9451-DD73-E0C9B8A0C215}"/>
              </a:ext>
            </a:extLst>
          </p:cNvPr>
          <p:cNvSpPr txBox="1"/>
          <p:nvPr/>
        </p:nvSpPr>
        <p:spPr>
          <a:xfrm>
            <a:off x="10139038" y="1120676"/>
            <a:ext cx="1864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헬린이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저격 헬스장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9B2E05B-B986-F1C4-D9E5-B6CD2778D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765" y="3142584"/>
            <a:ext cx="2772014" cy="51047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35A76DF-9A07-87A3-2462-AD9912BDA409}"/>
              </a:ext>
            </a:extLst>
          </p:cNvPr>
          <p:cNvSpPr txBox="1"/>
          <p:nvPr/>
        </p:nvSpPr>
        <p:spPr>
          <a:xfrm>
            <a:off x="7893375" y="3153232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사진 찍기 좋은 장소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E8F1969-E6F6-248A-380D-032EDF61F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07" y="4258861"/>
            <a:ext cx="2772014" cy="5104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F09A6D6-8C3E-C833-86F0-E9BFE948AA07}"/>
              </a:ext>
            </a:extLst>
          </p:cNvPr>
          <p:cNvSpPr txBox="1"/>
          <p:nvPr/>
        </p:nvSpPr>
        <p:spPr>
          <a:xfrm>
            <a:off x="8062476" y="4277514"/>
            <a:ext cx="1864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공부하기 좋은 카페</a:t>
            </a:r>
          </a:p>
        </p:txBody>
      </p:sp>
    </p:spTree>
    <p:extLst>
      <p:ext uri="{BB962C8B-B14F-4D97-AF65-F5344CB8AC3E}">
        <p14:creationId xmlns:p14="http://schemas.microsoft.com/office/powerpoint/2010/main" val="38113363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FEAFE2-05E1-447E-960A-84A5E1486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33333" t="4603" b="3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DB2769-E662-4D81-0A19-C6C947B77429}"/>
              </a:ext>
            </a:extLst>
          </p:cNvPr>
          <p:cNvSpPr txBox="1"/>
          <p:nvPr/>
        </p:nvSpPr>
        <p:spPr>
          <a:xfrm>
            <a:off x="830428" y="55383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02.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제안 배경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3DCBEA-283E-475F-7BBA-2A930ECD91A2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6B86A4-C0E9-69D1-491D-FA341CA2E4D8}"/>
              </a:ext>
            </a:extLst>
          </p:cNvPr>
          <p:cNvSpPr txBox="1"/>
          <p:nvPr/>
        </p:nvSpPr>
        <p:spPr>
          <a:xfrm>
            <a:off x="4485840" y="2009439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시흥은 할 것도 없고</a:t>
            </a:r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지루해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D99302-7B22-2164-29FC-326F457DF6AB}"/>
              </a:ext>
            </a:extLst>
          </p:cNvPr>
          <p:cNvGrpSpPr/>
          <p:nvPr/>
        </p:nvGrpSpPr>
        <p:grpSpPr>
          <a:xfrm>
            <a:off x="3212247" y="5761628"/>
            <a:ext cx="5599783" cy="400097"/>
            <a:chOff x="387131" y="2389449"/>
            <a:chExt cx="5599783" cy="400097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252A8DE-4F7F-26E1-6791-A2F6C2A5EEAD}"/>
                </a:ext>
              </a:extLst>
            </p:cNvPr>
            <p:cNvSpPr/>
            <p:nvPr/>
          </p:nvSpPr>
          <p:spPr>
            <a:xfrm rot="5400000">
              <a:off x="2558758" y="1510048"/>
              <a:ext cx="278729" cy="2098021"/>
            </a:xfrm>
            <a:prstGeom prst="roundRect">
              <a:avLst/>
            </a:prstGeom>
            <a:solidFill>
              <a:srgbClr val="746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2DC1B39-F092-CD35-1EF4-007BA04DD8C0}"/>
                </a:ext>
              </a:extLst>
            </p:cNvPr>
            <p:cNvSpPr/>
            <p:nvPr/>
          </p:nvSpPr>
          <p:spPr>
            <a:xfrm rot="5400000">
              <a:off x="3650130" y="375831"/>
              <a:ext cx="323165" cy="435040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11E74D-F6BC-DE7E-06AE-D565AE0FBFFE}"/>
                </a:ext>
              </a:extLst>
            </p:cNvPr>
            <p:cNvSpPr txBox="1"/>
            <p:nvPr/>
          </p:nvSpPr>
          <p:spPr>
            <a:xfrm>
              <a:off x="387131" y="2389449"/>
              <a:ext cx="12493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600" spc="40" dirty="0">
                  <a:latin typeface="a옛날사진관1" panose="02020600000000000000" pitchFamily="18" charset="-127"/>
                  <a:ea typeface="a옛날사진관1" panose="02020600000000000000" pitchFamily="18" charset="-127"/>
                </a:rPr>
                <a:t>시흥의 인식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87DEDF-CD03-7C4D-B1FB-1C75E1B10E6F}"/>
                </a:ext>
              </a:extLst>
            </p:cNvPr>
            <p:cNvSpPr txBox="1"/>
            <p:nvPr/>
          </p:nvSpPr>
          <p:spPr>
            <a:xfrm>
              <a:off x="5562441" y="2437911"/>
              <a:ext cx="404599" cy="351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ko-KR" sz="2800" spc="40" dirty="0">
                  <a:latin typeface="a옛날사진관1" panose="02020600000000000000" pitchFamily="18" charset="-127"/>
                  <a:ea typeface="a옛날사진관1" panose="02020600000000000000" pitchFamily="18" charset="-127"/>
                </a:rPr>
                <a:t>+</a:t>
              </a:r>
              <a:endParaRPr lang="ko-KR" altLang="en-US" sz="2800" spc="40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2DFAE6-F9ED-C6B3-B469-8953A069FF35}"/>
                </a:ext>
              </a:extLst>
            </p:cNvPr>
            <p:cNvSpPr txBox="1"/>
            <p:nvPr/>
          </p:nvSpPr>
          <p:spPr>
            <a:xfrm>
              <a:off x="1630364" y="2437911"/>
              <a:ext cx="404599" cy="351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ko-KR" sz="2800" spc="40" dirty="0">
                  <a:latin typeface="a옛날사진관1" panose="02020600000000000000" pitchFamily="18" charset="-127"/>
                  <a:ea typeface="a옛날사진관1" panose="02020600000000000000" pitchFamily="18" charset="-127"/>
                </a:rPr>
                <a:t>-</a:t>
              </a:r>
              <a:endParaRPr lang="ko-KR" altLang="en-US" sz="2800" spc="40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A33827-BF08-EC14-C4ED-AA0E751B240D}"/>
              </a:ext>
            </a:extLst>
          </p:cNvPr>
          <p:cNvGrpSpPr/>
          <p:nvPr/>
        </p:nvGrpSpPr>
        <p:grpSpPr>
          <a:xfrm>
            <a:off x="4336410" y="2763995"/>
            <a:ext cx="3351458" cy="2643187"/>
            <a:chOff x="4336410" y="2763995"/>
            <a:chExt cx="3351458" cy="26431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0E10337-584C-9CCF-27D4-3B8C2240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410" y="2763995"/>
              <a:ext cx="3351458" cy="2643187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08C5803-6D45-BD5E-56ED-56E80D7027AC}"/>
                </a:ext>
              </a:extLst>
            </p:cNvPr>
            <p:cNvSpPr/>
            <p:nvPr/>
          </p:nvSpPr>
          <p:spPr>
            <a:xfrm>
              <a:off x="5836920" y="3870960"/>
              <a:ext cx="320040" cy="119936"/>
            </a:xfrm>
            <a:prstGeom prst="ellipse">
              <a:avLst/>
            </a:prstGeom>
            <a:solidFill>
              <a:srgbClr val="F2CD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0C9B7E9-605F-6972-369D-26069344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93" t="41332" r="46158" b="52550"/>
            <a:stretch/>
          </p:blipFill>
          <p:spPr>
            <a:xfrm rot="10648283">
              <a:off x="5840593" y="3901974"/>
              <a:ext cx="348316" cy="174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92332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FEAFE2-05E1-447E-960A-84A5E1486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33333" t="4603" b="3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DB2769-E662-4D81-0A19-C6C947B77429}"/>
              </a:ext>
            </a:extLst>
          </p:cNvPr>
          <p:cNvSpPr txBox="1"/>
          <p:nvPr/>
        </p:nvSpPr>
        <p:spPr>
          <a:xfrm>
            <a:off x="830428" y="55383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02.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제안 배경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3DCBEA-283E-475F-7BBA-2A930ECD91A2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0E10337-584C-9CCF-27D4-3B8C22403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10" y="2763995"/>
            <a:ext cx="3351458" cy="2643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6B86A4-C0E9-69D1-491D-FA341CA2E4D8}"/>
              </a:ext>
            </a:extLst>
          </p:cNvPr>
          <p:cNvSpPr txBox="1"/>
          <p:nvPr/>
        </p:nvSpPr>
        <p:spPr>
          <a:xfrm>
            <a:off x="3764568" y="1878886"/>
            <a:ext cx="4495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시흥은 계절마다 색다른 매력을 가지고</a:t>
            </a:r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pPr algn="ctr"/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젊음이 가득한 도시구나</a:t>
            </a:r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!</a:t>
            </a:r>
            <a:endParaRPr lang="ko-KR" altLang="en-US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62E659-11D7-1634-C13C-69042F67C04E}"/>
              </a:ext>
            </a:extLst>
          </p:cNvPr>
          <p:cNvGrpSpPr/>
          <p:nvPr/>
        </p:nvGrpSpPr>
        <p:grpSpPr>
          <a:xfrm>
            <a:off x="3212247" y="5761628"/>
            <a:ext cx="5599783" cy="400097"/>
            <a:chOff x="387131" y="2389449"/>
            <a:chExt cx="5599783" cy="40009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276AA95A-7BE4-E156-D26D-BEB4F56415DC}"/>
                </a:ext>
              </a:extLst>
            </p:cNvPr>
            <p:cNvSpPr/>
            <p:nvPr/>
          </p:nvSpPr>
          <p:spPr>
            <a:xfrm rot="5400000">
              <a:off x="3549593" y="519215"/>
              <a:ext cx="281670" cy="4082630"/>
            </a:xfrm>
            <a:prstGeom prst="roundRect">
              <a:avLst/>
            </a:prstGeom>
            <a:solidFill>
              <a:srgbClr val="746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8F94C91-1E2D-705E-9D2A-9427B0C100F6}"/>
                </a:ext>
              </a:extLst>
            </p:cNvPr>
            <p:cNvSpPr/>
            <p:nvPr/>
          </p:nvSpPr>
          <p:spPr>
            <a:xfrm rot="5400000">
              <a:off x="3650130" y="375831"/>
              <a:ext cx="323165" cy="435040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C8BC81-FB7D-E104-ED5B-60712FA21167}"/>
                </a:ext>
              </a:extLst>
            </p:cNvPr>
            <p:cNvSpPr txBox="1"/>
            <p:nvPr/>
          </p:nvSpPr>
          <p:spPr>
            <a:xfrm>
              <a:off x="387131" y="2389449"/>
              <a:ext cx="12493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600" spc="40" dirty="0">
                  <a:latin typeface="a옛날사진관1" panose="02020600000000000000" pitchFamily="18" charset="-127"/>
                  <a:ea typeface="a옛날사진관1" panose="02020600000000000000" pitchFamily="18" charset="-127"/>
                </a:rPr>
                <a:t>시흥의 인식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2CCAC3-DEFA-EEB3-BBCE-6E7F0007BB2C}"/>
                </a:ext>
              </a:extLst>
            </p:cNvPr>
            <p:cNvSpPr txBox="1"/>
            <p:nvPr/>
          </p:nvSpPr>
          <p:spPr>
            <a:xfrm>
              <a:off x="5562441" y="2437911"/>
              <a:ext cx="404599" cy="351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ko-KR" sz="2800" spc="40" dirty="0">
                  <a:latin typeface="a옛날사진관1" panose="02020600000000000000" pitchFamily="18" charset="-127"/>
                  <a:ea typeface="a옛날사진관1" panose="02020600000000000000" pitchFamily="18" charset="-127"/>
                </a:rPr>
                <a:t>+</a:t>
              </a:r>
              <a:endParaRPr lang="ko-KR" altLang="en-US" sz="2800" spc="40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8061A7-634C-57F8-4AA6-45B323F60A51}"/>
                </a:ext>
              </a:extLst>
            </p:cNvPr>
            <p:cNvSpPr txBox="1"/>
            <p:nvPr/>
          </p:nvSpPr>
          <p:spPr>
            <a:xfrm>
              <a:off x="1630364" y="2437911"/>
              <a:ext cx="404599" cy="351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ko-KR" sz="2800" spc="40" dirty="0">
                  <a:latin typeface="a옛날사진관1" panose="02020600000000000000" pitchFamily="18" charset="-127"/>
                  <a:ea typeface="a옛날사진관1" panose="02020600000000000000" pitchFamily="18" charset="-127"/>
                </a:rPr>
                <a:t>-</a:t>
              </a:r>
              <a:endParaRPr lang="ko-KR" altLang="en-US" sz="2800" spc="40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3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FEAFE2-05E1-447E-960A-84A5E1486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33333" t="4603" b="3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DB2769-E662-4D81-0A19-C6C947B77429}"/>
              </a:ext>
            </a:extLst>
          </p:cNvPr>
          <p:cNvSpPr txBox="1"/>
          <p:nvPr/>
        </p:nvSpPr>
        <p:spPr>
          <a:xfrm>
            <a:off x="830428" y="55383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02.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제안 배경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3DCBEA-283E-475F-7BBA-2A930ECD91A2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6B86A4-C0E9-69D1-491D-FA341CA2E4D8}"/>
              </a:ext>
            </a:extLst>
          </p:cNvPr>
          <p:cNvSpPr txBox="1"/>
          <p:nvPr/>
        </p:nvSpPr>
        <p:spPr>
          <a:xfrm>
            <a:off x="2954416" y="1536210"/>
            <a:ext cx="5876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입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으로 소개해온 장소를</a:t>
            </a:r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2000" b="1" dirty="0"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어플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통해서 </a:t>
            </a:r>
            <a:r>
              <a:rPr lang="ko-KR" altLang="en-US" sz="2000" b="1" dirty="0">
                <a:highlight>
                  <a:srgbClr val="CECBF4"/>
                </a:highlight>
                <a:latin typeface="a옛날사진관2" panose="02020600000000000000" pitchFamily="18" charset="-127"/>
                <a:ea typeface="a옛날사진관2" panose="02020600000000000000" pitchFamily="18" charset="-127"/>
              </a:rPr>
              <a:t>더 많은 사람들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에게 </a:t>
            </a:r>
            <a:r>
              <a:rPr lang="ko-KR" altLang="en-US" sz="20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공유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하고자 한다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05F751F-A64D-A124-060E-8A3EB38D23DD}"/>
              </a:ext>
            </a:extLst>
          </p:cNvPr>
          <p:cNvSpPr/>
          <p:nvPr/>
        </p:nvSpPr>
        <p:spPr>
          <a:xfrm>
            <a:off x="4644045" y="2540384"/>
            <a:ext cx="2497667" cy="2497667"/>
          </a:xfrm>
          <a:prstGeom prst="ellipse">
            <a:avLst/>
          </a:prstGeom>
          <a:solidFill>
            <a:srgbClr val="DDDB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AE0FD5-C87A-C1E9-E074-2BE27CF089A4}"/>
              </a:ext>
            </a:extLst>
          </p:cNvPr>
          <p:cNvGrpSpPr/>
          <p:nvPr/>
        </p:nvGrpSpPr>
        <p:grpSpPr>
          <a:xfrm>
            <a:off x="4644045" y="3116738"/>
            <a:ext cx="2781531" cy="1344957"/>
            <a:chOff x="4458632" y="3173885"/>
            <a:chExt cx="2781531" cy="134495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CA02FCD-8BB4-C17F-CEBF-9504F33ADE94}"/>
                </a:ext>
              </a:extLst>
            </p:cNvPr>
            <p:cNvSpPr/>
            <p:nvPr/>
          </p:nvSpPr>
          <p:spPr>
            <a:xfrm>
              <a:off x="4458632" y="3173885"/>
              <a:ext cx="2781531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8000" b="1" cap="none" spc="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rgbClr val="C3C0F1"/>
                  </a:solidFill>
                  <a:effectLst/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맵  </a:t>
              </a:r>
              <a:r>
                <a:rPr lang="ko-KR" altLang="en-US" sz="8000" b="1" cap="none" spc="0" dirty="0" err="1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rgbClr val="C3C0F1"/>
                  </a:solidFill>
                  <a:effectLst/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ㅣ</a:t>
              </a:r>
              <a:endParaRPr lang="ko-KR" altLang="en-US" sz="8000" b="1" cap="none" spc="0" dirty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C3C0F1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F958BD4-E7A7-59CF-8675-16A7EFBC380B}"/>
                </a:ext>
              </a:extLst>
            </p:cNvPr>
            <p:cNvSpPr/>
            <p:nvPr/>
          </p:nvSpPr>
          <p:spPr>
            <a:xfrm>
              <a:off x="5340177" y="3318513"/>
              <a:ext cx="136127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7200" b="1" cap="none" spc="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rgbClr val="C3C0F1"/>
                  </a:solidFill>
                  <a:effectLst/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^^</a:t>
              </a:r>
              <a:endParaRPr lang="ko-KR" altLang="en-US" sz="7200" b="1" cap="none" spc="0" dirty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C3C0F1"/>
                </a:solidFill>
                <a:effectLst/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34AE33-E280-C639-D550-6FD3D915258A}"/>
                </a:ext>
              </a:extLst>
            </p:cNvPr>
            <p:cNvGrpSpPr/>
            <p:nvPr/>
          </p:nvGrpSpPr>
          <p:grpSpPr>
            <a:xfrm>
              <a:off x="5677911" y="3835604"/>
              <a:ext cx="685801" cy="369332"/>
              <a:chOff x="1515533" y="1075267"/>
              <a:chExt cx="685801" cy="36933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643324B-D7FE-D4DA-C032-E0020111FF7A}"/>
                  </a:ext>
                </a:extLst>
              </p:cNvPr>
              <p:cNvSpPr/>
              <p:nvPr/>
            </p:nvSpPr>
            <p:spPr>
              <a:xfrm>
                <a:off x="1515533" y="1075267"/>
                <a:ext cx="186267" cy="36933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AF827FC-241B-77E7-F9AF-89EA5261589C}"/>
                  </a:ext>
                </a:extLst>
              </p:cNvPr>
              <p:cNvSpPr/>
              <p:nvPr/>
            </p:nvSpPr>
            <p:spPr>
              <a:xfrm>
                <a:off x="2015067" y="1075267"/>
                <a:ext cx="186267" cy="36933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DEE80ACA-B2D8-452E-8548-32D3B2858930}"/>
                  </a:ext>
                </a:extLst>
              </p:cNvPr>
              <p:cNvSpPr/>
              <p:nvPr/>
            </p:nvSpPr>
            <p:spPr>
              <a:xfrm>
                <a:off x="1522988" y="1150752"/>
                <a:ext cx="101599" cy="248015"/>
              </a:xfrm>
              <a:prstGeom prst="ellipse">
                <a:avLst/>
              </a:prstGeom>
              <a:solidFill>
                <a:srgbClr val="C3C0F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F17592B-82D9-A30A-45F8-1A04550D5733}"/>
                  </a:ext>
                </a:extLst>
              </p:cNvPr>
              <p:cNvSpPr/>
              <p:nvPr/>
            </p:nvSpPr>
            <p:spPr>
              <a:xfrm>
                <a:off x="2015067" y="1150752"/>
                <a:ext cx="101599" cy="248015"/>
              </a:xfrm>
              <a:prstGeom prst="ellipse">
                <a:avLst/>
              </a:prstGeom>
              <a:solidFill>
                <a:srgbClr val="C3C0F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92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1751388-4132-4384-9EA5-43D265E91DDC}"/>
              </a:ext>
            </a:extLst>
          </p:cNvPr>
          <p:cNvSpPr/>
          <p:nvPr/>
        </p:nvSpPr>
        <p:spPr>
          <a:xfrm>
            <a:off x="1575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46CDE">
                  <a:alpha val="0"/>
                </a:srgbClr>
              </a:gs>
              <a:gs pos="51000">
                <a:srgbClr val="746CDE">
                  <a:alpha val="7059"/>
                </a:srgbClr>
              </a:gs>
              <a:gs pos="78000">
                <a:srgbClr val="746CDE">
                  <a:alpha val="21176"/>
                </a:srgbClr>
              </a:gs>
              <a:gs pos="100000">
                <a:srgbClr val="746CDE">
                  <a:alpha val="36078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748A3D-B87E-45A9-B88D-5816C06C7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33333" t="4603" b="3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1C4E13-62C5-4359-928F-8E26DA41E976}"/>
              </a:ext>
            </a:extLst>
          </p:cNvPr>
          <p:cNvSpPr txBox="1"/>
          <p:nvPr/>
        </p:nvSpPr>
        <p:spPr>
          <a:xfrm>
            <a:off x="4436454" y="5561910"/>
            <a:ext cx="3350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실제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인스타그램을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통해 검색한 결과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4DD5E6-A60D-2CB6-DB67-F3ECEBDD2EF4}"/>
              </a:ext>
            </a:extLst>
          </p:cNvPr>
          <p:cNvGrpSpPr/>
          <p:nvPr/>
        </p:nvGrpSpPr>
        <p:grpSpPr>
          <a:xfrm>
            <a:off x="4835727" y="1400218"/>
            <a:ext cx="2520546" cy="4161692"/>
            <a:chOff x="3723669" y="1645695"/>
            <a:chExt cx="2520546" cy="416169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F6C0EF1-BE46-C25E-A43C-E1D797DF6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4360" y="1794464"/>
              <a:ext cx="1722350" cy="37279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696430-45C4-283C-C58B-4F9FDC3E3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669" y="1645695"/>
              <a:ext cx="2520546" cy="4161692"/>
            </a:xfrm>
            <a:prstGeom prst="rect">
              <a:avLst/>
            </a:prstGeom>
          </p:spPr>
        </p:pic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737B96B-B7D3-B599-E101-957C4EB5ADB4}"/>
              </a:ext>
            </a:extLst>
          </p:cNvPr>
          <p:cNvCxnSpPr>
            <a:cxnSpLocks/>
          </p:cNvCxnSpPr>
          <p:nvPr/>
        </p:nvCxnSpPr>
        <p:spPr>
          <a:xfrm>
            <a:off x="4388199" y="2604885"/>
            <a:ext cx="1027862" cy="350715"/>
          </a:xfrm>
          <a:prstGeom prst="straightConnector1">
            <a:avLst/>
          </a:prstGeom>
          <a:ln w="28575">
            <a:solidFill>
              <a:srgbClr val="B4B1E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D43915-5460-D344-2296-26108F0AA8FE}"/>
              </a:ext>
            </a:extLst>
          </p:cNvPr>
          <p:cNvSpPr txBox="1"/>
          <p:nvPr/>
        </p:nvSpPr>
        <p:spPr>
          <a:xfrm>
            <a:off x="718865" y="1631396"/>
            <a:ext cx="4317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광고성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多</a:t>
            </a:r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현지인의 리뷰 보기 어려움</a:t>
            </a:r>
          </a:p>
          <a:p>
            <a:pPr algn="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주로 올라오는 게시물은 새로 개업한 매장 위주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60C79B-547E-65AD-EC0D-C04C631E7D77}"/>
              </a:ext>
            </a:extLst>
          </p:cNvPr>
          <p:cNvSpPr txBox="1"/>
          <p:nvPr/>
        </p:nvSpPr>
        <p:spPr>
          <a:xfrm>
            <a:off x="7186565" y="4728737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태그와 무관한 게시물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6C6458D-7A8A-E6FD-5C82-DA9C9E68179C}"/>
              </a:ext>
            </a:extLst>
          </p:cNvPr>
          <p:cNvCxnSpPr>
            <a:cxnSpLocks/>
          </p:cNvCxnSpPr>
          <p:nvPr/>
        </p:nvCxnSpPr>
        <p:spPr>
          <a:xfrm>
            <a:off x="5949462" y="4258098"/>
            <a:ext cx="1510198" cy="354933"/>
          </a:xfrm>
          <a:prstGeom prst="straightConnector1">
            <a:avLst/>
          </a:prstGeom>
          <a:ln w="28575">
            <a:solidFill>
              <a:srgbClr val="B4B1E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DA7A34-EDD8-D0B0-6BAB-441B511042FC}"/>
              </a:ext>
            </a:extLst>
          </p:cNvPr>
          <p:cNvSpPr txBox="1"/>
          <p:nvPr/>
        </p:nvSpPr>
        <p:spPr>
          <a:xfrm>
            <a:off x="830428" y="55383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02. </a:t>
            </a:r>
            <a:r>
              <a: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제안 배경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C6ED36C-5F39-9944-7B54-A0DB074D06C9}"/>
              </a:ext>
            </a:extLst>
          </p:cNvPr>
          <p:cNvCxnSpPr>
            <a:cxnSpLocks/>
          </p:cNvCxnSpPr>
          <p:nvPr/>
        </p:nvCxnSpPr>
        <p:spPr>
          <a:xfrm>
            <a:off x="727873" y="587764"/>
            <a:ext cx="0" cy="3014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2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720</Words>
  <Application>Microsoft Office PowerPoint</Application>
  <PresentationFormat>와이드스크린</PresentationFormat>
  <Paragraphs>150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Source Sans Pro ExtraLight</vt:lpstr>
      <vt:lpstr>Arial</vt:lpstr>
      <vt:lpstr>a옛날사진관2</vt:lpstr>
      <vt:lpstr>맑은 고딕</vt:lpstr>
      <vt:lpstr>굴림체</vt:lpstr>
      <vt:lpstr>a옛날사진관1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최민지</dc:creator>
  <cp:lastModifiedBy>윤 일권</cp:lastModifiedBy>
  <cp:revision>73</cp:revision>
  <dcterms:created xsi:type="dcterms:W3CDTF">2020-01-09T10:22:46Z</dcterms:created>
  <dcterms:modified xsi:type="dcterms:W3CDTF">2022-05-05T09:54:51Z</dcterms:modified>
</cp:coreProperties>
</file>